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78" r:id="rId2"/>
    <p:sldId id="257" r:id="rId3"/>
    <p:sldId id="25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6" r:id="rId25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7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22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18/11/2020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4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18/11/2020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4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780CD-1D78-492D-A25A-45BD97EA0928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C1AE472-D8FE-424D-80D9-E70D415FE46A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F5A16F1-C9E9-4C97-8FA8-8E49A41F189C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EAB1B105-6C81-4877-BF2D-C69D63107416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0CEF3-785F-498D-AEBD-CCDB44B31D65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1E375754-282D-47F9-9507-AE580F513326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4DD8425D-C5B3-4652-A3D2-C464D430FC37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E8034A2-B91B-4C58-A16D-FDF422CF3BAC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A2620A8-B055-4F31-ACA9-A1F9914E9C7C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FBCEAA7-ACF7-43F4-8E23-866D1DD00A29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EC7DB62-1685-4635-BC97-15B68613C27B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1833-511A-4C68-AC16-6A6D0D662203}" type="datetime1">
              <a:rPr lang="it-IT" smtClean="0"/>
              <a:t>18/11/2020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Alfred </a:t>
            </a:r>
            <a:r>
              <a:rPr lang="it-IT" dirty="0" err="1" smtClean="0"/>
              <a:t>marshall</a:t>
            </a:r>
            <a:endParaRPr lang="it-IT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L’economia neoclassica</a:t>
            </a:r>
            <a:endParaRPr lang="it-IT" dirty="0"/>
          </a:p>
        </p:txBody>
      </p:sp>
      <p:pic>
        <p:nvPicPr>
          <p:cNvPr id="4" name="Picture 3" descr="marsh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288" y="1059212"/>
            <a:ext cx="2524450" cy="272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8851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Teoria dell’offerta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altLang="it-IT" sz="2400" dirty="0" smtClean="0">
                <a:cs typeface="Times New Roman" panose="02020603050405020304" pitchFamily="18" charset="0"/>
              </a:rPr>
              <a:t>L’offerta dipende dai </a:t>
            </a:r>
            <a:r>
              <a:rPr lang="it-IT" alt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costi </a:t>
            </a:r>
            <a:r>
              <a:rPr lang="it-IT" alt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dei fattori produttivi</a:t>
            </a:r>
            <a:r>
              <a:rPr lang="it-IT" altLang="it-IT" sz="2400" dirty="0">
                <a:cs typeface="Times New Roman" panose="02020603050405020304" pitchFamily="18" charset="0"/>
              </a:rPr>
              <a:t>, essenzialmente </a:t>
            </a:r>
            <a:r>
              <a:rPr lang="it-IT" alt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lavoro e capitale</a:t>
            </a:r>
            <a:r>
              <a:rPr lang="it-IT" altLang="it-IT" sz="2400" dirty="0"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2400" dirty="0" smtClean="0">
                <a:cs typeface="Times New Roman" panose="02020603050405020304" pitchFamily="18" charset="0"/>
              </a:rPr>
              <a:t>Nel breve periodo:</a:t>
            </a:r>
            <a:endParaRPr lang="it-IT" altLang="it-IT" sz="2400" dirty="0"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AutoNum type="alphaLcPeriod"/>
            </a:pPr>
            <a:r>
              <a:rPr lang="it-IT" altLang="it-IT" sz="2000" dirty="0">
                <a:cs typeface="Times New Roman" panose="02020603050405020304" pitchFamily="18" charset="0"/>
              </a:rPr>
              <a:t>Il salario reale (costo del lavoro) è una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funzione crescente della quantità di lavoro</a:t>
            </a:r>
            <a:r>
              <a:rPr lang="it-IT" altLang="it-IT" sz="2000" dirty="0">
                <a:cs typeface="Times New Roman" panose="02020603050405020304" pitchFamily="18" charset="0"/>
              </a:rPr>
              <a:t> </a:t>
            </a:r>
            <a:r>
              <a:rPr lang="it-IT" altLang="it-IT" sz="2000" dirty="0"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it-IT" altLang="it-IT" sz="2000" dirty="0">
                <a:cs typeface="Times New Roman" panose="02020603050405020304" pitchFamily="18" charset="0"/>
              </a:rPr>
              <a:t> la curva di offerta individuale di lavoro è inclinata positivamente (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disutilità marginale crescente</a:t>
            </a:r>
            <a:r>
              <a:rPr lang="it-IT" altLang="it-IT" sz="2000" dirty="0">
                <a:cs typeface="Times New Roman" panose="02020603050405020304" pitchFamily="18" charset="0"/>
              </a:rPr>
              <a:t>).</a:t>
            </a:r>
          </a:p>
          <a:p>
            <a:pPr lvl="1">
              <a:buFont typeface="Wingdings" panose="05000000000000000000" pitchFamily="2" charset="2"/>
              <a:buAutoNum type="alphaLcPeriod"/>
            </a:pPr>
            <a:r>
              <a:rPr lang="it-IT" altLang="it-IT" sz="2000" dirty="0">
                <a:cs typeface="Times New Roman" panose="02020603050405020304" pitchFamily="18" charset="0"/>
              </a:rPr>
              <a:t>Il costo del capitale è crescente perché l’accumulazione di beni capitali richiede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risparmio </a:t>
            </a:r>
            <a:r>
              <a:rPr lang="it-IT" altLang="it-IT" sz="2000" dirty="0">
                <a:cs typeface="Times New Roman" panose="02020603050405020304" pitchFamily="18" charset="0"/>
              </a:rPr>
              <a:t>e questo a sua volta è funzione crescente del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tasso di </a:t>
            </a:r>
            <a:r>
              <a:rPr lang="it-IT" alt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interesse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.</a:t>
            </a:r>
          </a:p>
          <a:p>
            <a:r>
              <a:rPr lang="it-IT" altLang="it-IT" sz="2400" dirty="0" smtClean="0">
                <a:cs typeface="Times New Roman" panose="02020603050405020304" pitchFamily="18" charset="0"/>
              </a:rPr>
              <a:t>La curva di offerta di </a:t>
            </a:r>
            <a:r>
              <a:rPr lang="it-IT" alt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breve periodo </a:t>
            </a:r>
            <a:r>
              <a:rPr lang="it-IT" altLang="it-IT" sz="2400" dirty="0" smtClean="0">
                <a:cs typeface="Times New Roman" panose="02020603050405020304" pitchFamily="18" charset="0"/>
              </a:rPr>
              <a:t>è </a:t>
            </a:r>
            <a:r>
              <a:rPr lang="it-IT" alt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crescente</a:t>
            </a:r>
            <a:endParaRPr lang="it-IT" altLang="it-IT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2400" dirty="0">
                <a:cs typeface="Times New Roman" panose="02020603050405020304" pitchFamily="18" charset="0"/>
              </a:rPr>
              <a:t>Sommando le curve di offerta individuali, si perviene alla offerta di mercato relativa ad un determinato bene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.</a:t>
            </a:r>
            <a:endParaRPr lang="it-IT" altLang="it-IT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2400" dirty="0">
                <a:cs typeface="Times New Roman" panose="02020603050405020304" pitchFamily="18" charset="0"/>
              </a:rPr>
              <a:t>Il</a:t>
            </a:r>
            <a:r>
              <a:rPr lang="it-IT" altLang="it-IT" sz="24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it-IT" alt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valore di scambio </a:t>
            </a:r>
            <a:r>
              <a:rPr lang="it-IT" altLang="it-IT" sz="2400" dirty="0">
                <a:cs typeface="Times New Roman" panose="02020603050405020304" pitchFamily="18" charset="0"/>
              </a:rPr>
              <a:t>è dato dall’incrocio tra </a:t>
            </a:r>
            <a:r>
              <a:rPr lang="it-IT" alt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la curva di domanda e la curva di offerta</a:t>
            </a:r>
            <a:r>
              <a:rPr lang="it-IT" altLang="it-IT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.</a:t>
            </a:r>
            <a:endParaRPr lang="it-IT" sz="240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1725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366838" y="1028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184110"/>
              </p:ext>
            </p:extLst>
          </p:nvPr>
        </p:nvGraphicFramePr>
        <p:xfrm>
          <a:off x="1366838" y="1032875"/>
          <a:ext cx="6410325" cy="47361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Presentazione" r:id="rId3" imgW="4541760" imgH="3405240" progId="PowerPoint.Show.8">
                  <p:embed/>
                </p:oleObj>
              </mc:Choice>
              <mc:Fallback>
                <p:oleObj name="Presentazione" r:id="rId3" imgW="4541760" imgH="3405240" progId="PowerPoint.Show.8">
                  <p:embed/>
                  <p:pic>
                    <p:nvPicPr>
                      <p:cNvPr id="1024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838" y="1032875"/>
                        <a:ext cx="6410325" cy="473615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88925" y="4845703"/>
            <a:ext cx="88550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/>
            <a:r>
              <a:rPr lang="it-IT" altLang="it-IT" dirty="0">
                <a:cs typeface="Times New Roman" panose="02020603050405020304" pitchFamily="18" charset="0"/>
              </a:rPr>
              <a:t>“Due lame della forbice”: non ha senso chiedersi se, ai fini della determinazione del valore, sia più rilevante l’utilità o il costo di </a:t>
            </a:r>
            <a:r>
              <a:rPr lang="it-IT" altLang="it-IT" dirty="0" smtClean="0">
                <a:cs typeface="Times New Roman" panose="02020603050405020304" pitchFamily="18" charset="0"/>
              </a:rPr>
              <a:t>produzione come non ha senso chiedersi quale delle lame della forbice taglia un foglio.</a:t>
            </a:r>
            <a:endParaRPr lang="it-IT" altLang="it-IT" dirty="0">
              <a:cs typeface="Times New Roman" panose="02020603050405020304" pitchFamily="18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 curve di domanda e offerta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333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2725" y="1468349"/>
            <a:ext cx="893127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Domanda</a:t>
            </a:r>
            <a:r>
              <a:rPr lang="it-IT" altLang="it-IT" sz="2000" dirty="0">
                <a:cs typeface="Times New Roman" panose="02020603050405020304" pitchFamily="18" charset="0"/>
              </a:rPr>
              <a:t> e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offerta</a:t>
            </a:r>
            <a:r>
              <a:rPr lang="it-IT" altLang="it-IT" sz="2000" dirty="0">
                <a:cs typeface="Times New Roman" panose="02020603050405020304" pitchFamily="18" charset="0"/>
              </a:rPr>
              <a:t> influenzano diversamente il prezzo a seconda del periodo considerato:</a:t>
            </a:r>
            <a:r>
              <a:rPr lang="it-IT" altLang="it-IT" sz="2000" dirty="0"/>
              <a:t> </a:t>
            </a:r>
          </a:p>
          <a:p>
            <a:pPr>
              <a:buFontTx/>
              <a:buAutoNum type="arabicPeriod"/>
            </a:pP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periodo di </a:t>
            </a:r>
            <a:r>
              <a:rPr lang="it-IT" alt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mercato 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(</a:t>
            </a:r>
            <a:r>
              <a:rPr lang="it-IT" alt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non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 è possibile </a:t>
            </a:r>
            <a:r>
              <a:rPr lang="it-IT" alt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variare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 la </a:t>
            </a:r>
            <a:r>
              <a:rPr lang="it-IT" alt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produzione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)</a:t>
            </a:r>
            <a:r>
              <a:rPr lang="it-IT" altLang="it-IT" sz="2000" b="1" dirty="0" smtClean="0">
                <a:cs typeface="Times New Roman" panose="02020603050405020304" pitchFamily="18" charset="0"/>
              </a:rPr>
              <a:t>:</a:t>
            </a:r>
            <a:r>
              <a:rPr lang="it-IT" alt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endParaRPr lang="it-IT" altLang="it-IT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lvl="1">
              <a:buFontTx/>
              <a:buChar char="•"/>
            </a:pPr>
            <a:r>
              <a:rPr lang="it-IT" altLang="it-IT" sz="2000" dirty="0">
                <a:cs typeface="Times New Roman" panose="02020603050405020304" pitchFamily="18" charset="0"/>
              </a:rPr>
              <a:t>l’offerta è fissa. La curva di offerta è verticale.</a:t>
            </a:r>
          </a:p>
          <a:p>
            <a:pPr lvl="1">
              <a:buFontTx/>
              <a:buChar char="•"/>
            </a:pPr>
            <a:r>
              <a:rPr lang="it-IT" altLang="it-IT" sz="2000" dirty="0">
                <a:cs typeface="Times New Roman" panose="02020603050405020304" pitchFamily="18" charset="0"/>
              </a:rPr>
              <a:t>il prezzo è determinato sostanzialmente dalla domanda.</a:t>
            </a:r>
          </a:p>
          <a:p>
            <a:pPr lvl="1">
              <a:buFontTx/>
              <a:buChar char="•"/>
            </a:pPr>
            <a:r>
              <a:rPr lang="it-IT" altLang="it-IT" sz="2000" dirty="0">
                <a:cs typeface="Times New Roman" panose="02020603050405020304" pitchFamily="18" charset="0"/>
              </a:rPr>
              <a:t>i costi di produzione non esercitano influenza apparente sui prezzi.  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552575" y="1166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L’analisi periodale</a:t>
            </a:r>
            <a:endParaRPr lang="it-IT" dirty="0"/>
          </a:p>
        </p:txBody>
      </p:sp>
      <p:grpSp>
        <p:nvGrpSpPr>
          <p:cNvPr id="19" name="Gruppo 18"/>
          <p:cNvGrpSpPr/>
          <p:nvPr/>
        </p:nvGrpSpPr>
        <p:grpSpPr>
          <a:xfrm>
            <a:off x="1845426" y="3880759"/>
            <a:ext cx="4691524" cy="2379228"/>
            <a:chOff x="1454727" y="3765665"/>
            <a:chExt cx="4691524" cy="2379228"/>
          </a:xfrm>
        </p:grpSpPr>
        <p:cxnSp>
          <p:nvCxnSpPr>
            <p:cNvPr id="8" name="Connettore 2 7"/>
            <p:cNvCxnSpPr/>
            <p:nvPr/>
          </p:nvCxnSpPr>
          <p:spPr>
            <a:xfrm flipV="1">
              <a:off x="2078182" y="3847916"/>
              <a:ext cx="0" cy="196268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10"/>
            <p:cNvCxnSpPr/>
            <p:nvPr/>
          </p:nvCxnSpPr>
          <p:spPr>
            <a:xfrm>
              <a:off x="2078182" y="5810597"/>
              <a:ext cx="381453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diritto 12"/>
            <p:cNvCxnSpPr/>
            <p:nvPr/>
          </p:nvCxnSpPr>
          <p:spPr>
            <a:xfrm>
              <a:off x="2585258" y="4172989"/>
              <a:ext cx="2776451" cy="13383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diritto 14"/>
            <p:cNvCxnSpPr/>
            <p:nvPr/>
          </p:nvCxnSpPr>
          <p:spPr>
            <a:xfrm flipV="1">
              <a:off x="3632662" y="3939794"/>
              <a:ext cx="0" cy="187080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diritto 16"/>
            <p:cNvCxnSpPr/>
            <p:nvPr/>
          </p:nvCxnSpPr>
          <p:spPr>
            <a:xfrm flipH="1">
              <a:off x="2078182" y="4705004"/>
              <a:ext cx="155448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asellaDiTesto 17"/>
            <p:cNvSpPr txBox="1"/>
            <p:nvPr/>
          </p:nvSpPr>
          <p:spPr>
            <a:xfrm>
              <a:off x="1471353" y="3765665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 smtClean="0"/>
                <a:t>p</a:t>
              </a:r>
              <a:endParaRPr lang="it-IT" i="1" dirty="0"/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1454727" y="4520338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p</a:t>
              </a:r>
              <a:r>
                <a:rPr lang="it-IT" i="1" dirty="0" smtClean="0"/>
                <a:t>*</a:t>
              </a:r>
              <a:endParaRPr lang="it-IT" i="1" dirty="0"/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1537854" y="5746865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0</a:t>
              </a: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3478371" y="5775561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q</a:t>
              </a:r>
              <a:r>
                <a:rPr lang="it-IT" dirty="0" smtClean="0"/>
                <a:t>*</a:t>
              </a:r>
              <a:endParaRPr lang="it-IT" i="1" dirty="0"/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5639175" y="5775561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q</a:t>
              </a:r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3770329" y="3780621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 smtClean="0"/>
                <a:t>S</a:t>
              </a:r>
              <a:endParaRPr lang="it-IT" i="1" dirty="0"/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5187142" y="5032557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D</a:t>
              </a:r>
            </a:p>
          </p:txBody>
        </p:sp>
      </p:grp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4029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57200" y="1594312"/>
            <a:ext cx="893127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L</a:t>
            </a:r>
            <a:r>
              <a:rPr lang="it-IT" altLang="it-IT" dirty="0" smtClean="0">
                <a:cs typeface="Times New Roman" panose="02020603050405020304" pitchFamily="18" charset="0"/>
              </a:rPr>
              <a:t>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quantità offerta </a:t>
            </a:r>
            <a:r>
              <a:rPr lang="it-IT" altLang="it-IT" dirty="0">
                <a:cs typeface="Times New Roman" panose="02020603050405020304" pitchFamily="18" charset="0"/>
              </a:rPr>
              <a:t>può essere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aumentata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dirty="0" smtClean="0">
                <a:cs typeface="Times New Roman" panose="02020603050405020304" pitchFamily="18" charset="0"/>
              </a:rPr>
              <a:t>Gli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impianti</a:t>
            </a:r>
            <a:r>
              <a:rPr lang="it-IT" altLang="it-IT" dirty="0" smtClean="0">
                <a:cs typeface="Times New Roman" panose="02020603050405020304" pitchFamily="18" charset="0"/>
              </a:rPr>
              <a:t> non possono essere cambiati. La produzione può variare solo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impiegando diverse quantità di lavoro</a:t>
            </a:r>
            <a:endParaRPr lang="it-IT" altLang="it-IT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La curva di offerta è crescente perché i costi marginali sono crescenti al crescere della produzione.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Prezzi e quantità di equilibrio vengono determinati simultaneamente dai costi e dalla domanda. 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543050" y="1162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breve periodo</a:t>
            </a:r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>
            <a:off x="1862052" y="3751600"/>
            <a:ext cx="4691524" cy="2379228"/>
            <a:chOff x="1454727" y="3765665"/>
            <a:chExt cx="4691524" cy="2379228"/>
          </a:xfrm>
        </p:grpSpPr>
        <p:cxnSp>
          <p:nvCxnSpPr>
            <p:cNvPr id="8" name="Connettore 2 7"/>
            <p:cNvCxnSpPr/>
            <p:nvPr/>
          </p:nvCxnSpPr>
          <p:spPr>
            <a:xfrm flipV="1">
              <a:off x="2078182" y="3847916"/>
              <a:ext cx="0" cy="196268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/>
            <p:cNvCxnSpPr/>
            <p:nvPr/>
          </p:nvCxnSpPr>
          <p:spPr>
            <a:xfrm>
              <a:off x="2078182" y="5810597"/>
              <a:ext cx="381453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diritto 9"/>
            <p:cNvCxnSpPr/>
            <p:nvPr/>
          </p:nvCxnSpPr>
          <p:spPr>
            <a:xfrm>
              <a:off x="2585258" y="4172989"/>
              <a:ext cx="2776451" cy="13383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diritto 10"/>
            <p:cNvCxnSpPr/>
            <p:nvPr/>
          </p:nvCxnSpPr>
          <p:spPr>
            <a:xfrm flipV="1">
              <a:off x="2750742" y="3780622"/>
              <a:ext cx="1876578" cy="182991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diritto 11"/>
            <p:cNvCxnSpPr/>
            <p:nvPr/>
          </p:nvCxnSpPr>
          <p:spPr>
            <a:xfrm flipH="1">
              <a:off x="2078182" y="4705004"/>
              <a:ext cx="155448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asellaDiTesto 12"/>
            <p:cNvSpPr txBox="1"/>
            <p:nvPr/>
          </p:nvSpPr>
          <p:spPr>
            <a:xfrm>
              <a:off x="1471353" y="3765665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 smtClean="0"/>
                <a:t>p</a:t>
              </a:r>
              <a:endParaRPr lang="it-IT" i="1" dirty="0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454727" y="4520338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p</a:t>
              </a:r>
              <a:r>
                <a:rPr lang="it-IT" i="1" dirty="0" smtClean="0"/>
                <a:t>*</a:t>
              </a:r>
              <a:endParaRPr lang="it-IT" i="1" dirty="0"/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1537854" y="5746865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0</a:t>
              </a: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3478371" y="5775561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q</a:t>
              </a:r>
              <a:r>
                <a:rPr lang="it-IT" dirty="0" smtClean="0"/>
                <a:t>*</a:t>
              </a:r>
              <a:endParaRPr lang="it-IT" i="1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5639175" y="5775561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q</a:t>
              </a: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4539266" y="3765665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 smtClean="0"/>
                <a:t>S</a:t>
              </a:r>
              <a:endParaRPr lang="it-IT" i="1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5187142" y="5032557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D</a:t>
              </a:r>
            </a:p>
          </p:txBody>
        </p:sp>
      </p:grpSp>
      <p:cxnSp>
        <p:nvCxnSpPr>
          <p:cNvPr id="21" name="Connettore diritto 20"/>
          <p:cNvCxnSpPr/>
          <p:nvPr/>
        </p:nvCxnSpPr>
        <p:spPr>
          <a:xfrm>
            <a:off x="4096356" y="4681512"/>
            <a:ext cx="0" cy="109750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1597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88925" y="1394971"/>
            <a:ext cx="8855075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600" dirty="0">
                <a:cs typeface="Times New Roman" panose="02020603050405020304" pitchFamily="18" charset="0"/>
              </a:rPr>
              <a:t>L</a:t>
            </a:r>
            <a:r>
              <a:rPr lang="it-IT" altLang="it-IT" sz="1600" dirty="0" smtClean="0">
                <a:cs typeface="Times New Roman" panose="02020603050405020304" pitchFamily="18" charset="0"/>
              </a:rPr>
              <a:t>a </a:t>
            </a:r>
            <a:r>
              <a:rPr lang="it-IT" altLang="it-IT" sz="1600" dirty="0">
                <a:cs typeface="Times New Roman" panose="02020603050405020304" pitchFamily="18" charset="0"/>
              </a:rPr>
              <a:t>capacità produttiva è </a:t>
            </a:r>
            <a:r>
              <a:rPr lang="it-IT" altLang="it-IT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variabile</a:t>
            </a:r>
          </a:p>
          <a:p>
            <a:pPr lvl="1">
              <a:buFontTx/>
              <a:buChar char="•"/>
            </a:pPr>
            <a:r>
              <a:rPr lang="it-IT" altLang="it-IT" sz="1600" dirty="0">
                <a:cs typeface="Times New Roman" panose="02020603050405020304" pitchFamily="18" charset="0"/>
              </a:rPr>
              <a:t> le imprese possono modificare:</a:t>
            </a:r>
          </a:p>
          <a:p>
            <a:pPr lvl="2">
              <a:buFontTx/>
              <a:buChar char="•"/>
            </a:pPr>
            <a:r>
              <a:rPr lang="it-IT" altLang="it-IT" sz="1600" dirty="0">
                <a:cs typeface="Times New Roman" panose="02020603050405020304" pitchFamily="18" charset="0"/>
              </a:rPr>
              <a:t> </a:t>
            </a:r>
            <a:r>
              <a:rPr lang="it-IT" altLang="it-IT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impianti</a:t>
            </a:r>
          </a:p>
          <a:p>
            <a:pPr lvl="2">
              <a:buFontTx/>
              <a:buChar char="•"/>
            </a:pPr>
            <a:r>
              <a:rPr lang="it-IT" altLang="it-IT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organizzazione produttiva</a:t>
            </a:r>
          </a:p>
          <a:p>
            <a:pPr lvl="2">
              <a:buFontTx/>
              <a:buChar char="•"/>
            </a:pPr>
            <a:r>
              <a:rPr lang="it-IT" altLang="it-IT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quantità di lavoro impiegato</a:t>
            </a:r>
          </a:p>
          <a:p>
            <a:pPr lvl="1">
              <a:buFontTx/>
              <a:buChar char="•"/>
            </a:pPr>
            <a:r>
              <a:rPr lang="it-IT" altLang="it-IT" sz="1600" dirty="0">
                <a:cs typeface="Times New Roman" panose="02020603050405020304" pitchFamily="18" charset="0"/>
              </a:rPr>
              <a:t> il numero delle imprese in una determinata industria è variabile</a:t>
            </a:r>
          </a:p>
          <a:p>
            <a:pPr lvl="1">
              <a:buFontTx/>
              <a:buChar char="•"/>
            </a:pPr>
            <a:r>
              <a:rPr lang="it-IT" altLang="it-IT" sz="1600" dirty="0">
                <a:cs typeface="Times New Roman" panose="02020603050405020304" pitchFamily="18" charset="0"/>
              </a:rPr>
              <a:t> </a:t>
            </a:r>
            <a:r>
              <a:rPr lang="it-IT" altLang="it-IT" sz="1600" dirty="0" smtClean="0">
                <a:cs typeface="Times New Roman" panose="02020603050405020304" pitchFamily="18" charset="0"/>
              </a:rPr>
              <a:t>Se prevalgono </a:t>
            </a:r>
            <a:r>
              <a:rPr lang="it-IT" altLang="it-IT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rendimenti </a:t>
            </a:r>
            <a:r>
              <a:rPr lang="it-IT" altLang="it-IT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di scala costanti</a:t>
            </a:r>
            <a:r>
              <a:rPr lang="it-IT" altLang="it-IT" sz="1600" dirty="0">
                <a:cs typeface="Times New Roman" panose="02020603050405020304" pitchFamily="18" charset="0"/>
              </a:rPr>
              <a:t>, la curva di offerta dell’industria sarà </a:t>
            </a:r>
            <a:r>
              <a:rPr lang="it-IT" altLang="it-IT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orizzontale</a:t>
            </a:r>
          </a:p>
          <a:p>
            <a:pPr lvl="1">
              <a:buFontTx/>
              <a:buChar char="•"/>
            </a:pPr>
            <a:r>
              <a:rPr lang="it-IT" altLang="it-IT" sz="1600" dirty="0">
                <a:cs typeface="Times New Roman" panose="02020603050405020304" pitchFamily="18" charset="0"/>
              </a:rPr>
              <a:t> i prezzi di equilibrio vengono determinati dall’offerta</a:t>
            </a:r>
          </a:p>
          <a:p>
            <a:pPr lvl="1">
              <a:buFontTx/>
              <a:buChar char="•"/>
            </a:pPr>
            <a:r>
              <a:rPr lang="it-IT" altLang="it-IT" sz="1600" dirty="0">
                <a:cs typeface="Times New Roman" panose="02020603050405020304" pitchFamily="18" charset="0"/>
              </a:rPr>
              <a:t> le quantità vengono determinate dalla domanda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452563" y="1090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lungo periodo</a:t>
            </a:r>
            <a:endParaRPr lang="it-IT" dirty="0"/>
          </a:p>
        </p:txBody>
      </p:sp>
      <p:grpSp>
        <p:nvGrpSpPr>
          <p:cNvPr id="20" name="Gruppo 19"/>
          <p:cNvGrpSpPr/>
          <p:nvPr/>
        </p:nvGrpSpPr>
        <p:grpSpPr>
          <a:xfrm>
            <a:off x="1949855" y="3778679"/>
            <a:ext cx="4691524" cy="2379228"/>
            <a:chOff x="1945179" y="3959418"/>
            <a:chExt cx="4691524" cy="2379228"/>
          </a:xfrm>
        </p:grpSpPr>
        <p:cxnSp>
          <p:nvCxnSpPr>
            <p:cNvPr id="7" name="Connettore 2 6"/>
            <p:cNvCxnSpPr/>
            <p:nvPr/>
          </p:nvCxnSpPr>
          <p:spPr>
            <a:xfrm flipV="1">
              <a:off x="2568634" y="4041669"/>
              <a:ext cx="0" cy="196268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2 7"/>
            <p:cNvCxnSpPr/>
            <p:nvPr/>
          </p:nvCxnSpPr>
          <p:spPr>
            <a:xfrm>
              <a:off x="2568634" y="6004350"/>
              <a:ext cx="381453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diritto 8"/>
            <p:cNvCxnSpPr/>
            <p:nvPr/>
          </p:nvCxnSpPr>
          <p:spPr>
            <a:xfrm>
              <a:off x="3075710" y="4366742"/>
              <a:ext cx="2776451" cy="13383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diritto 9"/>
            <p:cNvCxnSpPr/>
            <p:nvPr/>
          </p:nvCxnSpPr>
          <p:spPr>
            <a:xfrm flipV="1">
              <a:off x="2568634" y="4852639"/>
              <a:ext cx="3362498" cy="39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1"/>
            <p:cNvSpPr txBox="1"/>
            <p:nvPr/>
          </p:nvSpPr>
          <p:spPr>
            <a:xfrm>
              <a:off x="1961805" y="3959418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 smtClean="0"/>
                <a:t>p</a:t>
              </a:r>
              <a:endParaRPr lang="it-IT" i="1" dirty="0"/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945179" y="4714091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p</a:t>
              </a:r>
              <a:r>
                <a:rPr lang="it-IT" i="1" dirty="0" smtClean="0"/>
                <a:t>*</a:t>
              </a:r>
              <a:endParaRPr lang="it-IT" i="1" dirty="0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2028306" y="5940618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0</a:t>
              </a: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3968823" y="5969314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q</a:t>
              </a:r>
              <a:r>
                <a:rPr lang="it-IT" dirty="0" smtClean="0"/>
                <a:t>*</a:t>
              </a:r>
              <a:endParaRPr lang="it-IT" i="1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6129627" y="5969314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q</a:t>
              </a: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5384571" y="4467148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 smtClean="0"/>
                <a:t>S</a:t>
              </a:r>
              <a:endParaRPr lang="it-IT" i="1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5677594" y="5226310"/>
              <a:ext cx="507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D</a:t>
              </a:r>
            </a:p>
          </p:txBody>
        </p:sp>
        <p:cxnSp>
          <p:nvCxnSpPr>
            <p:cNvPr id="23" name="Connettore diritto 22"/>
            <p:cNvCxnSpPr/>
            <p:nvPr/>
          </p:nvCxnSpPr>
          <p:spPr>
            <a:xfrm>
              <a:off x="4119476" y="4906847"/>
              <a:ext cx="0" cy="1097503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3841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3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L’equilibrio in Marshall e </a:t>
            </a:r>
            <a:r>
              <a:rPr lang="it-IT" dirty="0" err="1" smtClean="0"/>
              <a:t>Walras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dirty="0"/>
              <a:t>Differenze tra Marshall e </a:t>
            </a:r>
            <a:r>
              <a:rPr lang="it-IT" altLang="it-IT" dirty="0" err="1"/>
              <a:t>Walras</a:t>
            </a:r>
            <a:r>
              <a:rPr lang="it-IT" altLang="it-IT" dirty="0"/>
              <a:t> nella spiegazione dell’equilibrio di mercato.</a:t>
            </a:r>
          </a:p>
          <a:p>
            <a:pPr>
              <a:buFontTx/>
              <a:buChar char="•"/>
            </a:pPr>
            <a:r>
              <a:rPr lang="it-IT" altLang="it-IT" dirty="0" smtClean="0">
                <a:cs typeface="Times New Roman" panose="02020603050405020304" pitchFamily="18" charset="0"/>
              </a:rPr>
              <a:t>le </a:t>
            </a:r>
            <a:r>
              <a:rPr lang="it-IT" altLang="it-IT" i="1" dirty="0">
                <a:cs typeface="Times New Roman" panose="02020603050405020304" pitchFamily="18" charset="0"/>
              </a:rPr>
              <a:t>funzioni </a:t>
            </a:r>
            <a:r>
              <a:rPr lang="it-IT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marshalliane</a:t>
            </a:r>
            <a:r>
              <a:rPr lang="it-IT" altLang="it-IT" dirty="0">
                <a:cs typeface="Times New Roman" panose="02020603050405020304" pitchFamily="18" charset="0"/>
              </a:rPr>
              <a:t> di domanda e di offerta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esprimono i prezzi in funzione delle quantità		</a:t>
            </a:r>
            <a:r>
              <a:rPr lang="it-IT" altLang="it-IT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 = f (q)</a:t>
            </a:r>
          </a:p>
          <a:p>
            <a:pPr>
              <a:buFontTx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le </a:t>
            </a:r>
            <a:r>
              <a:rPr lang="it-IT" altLang="it-IT" i="1" dirty="0">
                <a:cs typeface="Times New Roman" panose="02020603050405020304" pitchFamily="18" charset="0"/>
              </a:rPr>
              <a:t>funzioni </a:t>
            </a:r>
            <a:r>
              <a:rPr lang="it-IT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walrasiane</a:t>
            </a:r>
            <a:r>
              <a:rPr lang="it-IT" altLang="it-IT" dirty="0">
                <a:cs typeface="Times New Roman" panose="02020603050405020304" pitchFamily="18" charset="0"/>
              </a:rPr>
              <a:t> di domanda e di offerta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esprimono le quantità in funzione dei prezzi 		</a:t>
            </a:r>
            <a:r>
              <a:rPr lang="it-IT" altLang="it-IT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q = f (p</a:t>
            </a:r>
            <a:r>
              <a:rPr lang="it-IT" altLang="it-IT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)</a:t>
            </a:r>
            <a:endParaRPr lang="it-IT" altLang="it-IT" b="1" dirty="0"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Per Marshall, cioè, ogni operatore ha in mente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prezzi di offerta e di domanda “normali”</a:t>
            </a:r>
            <a:r>
              <a:rPr lang="it-IT" altLang="it-IT" dirty="0">
                <a:cs typeface="Times New Roman" panose="02020603050405020304" pitchFamily="18" charset="0"/>
              </a:rPr>
              <a:t> in base alle quantità esistenti sul mercato. Se i prezzi non sono di equilibrio varieranno le quantità e </a:t>
            </a:r>
            <a:r>
              <a:rPr lang="it-IT" altLang="it-IT" dirty="0" smtClean="0">
                <a:cs typeface="Times New Roman" panose="02020603050405020304" pitchFamily="18" charset="0"/>
              </a:rPr>
              <a:t>di conseguenza </a:t>
            </a:r>
            <a:r>
              <a:rPr lang="it-IT" altLang="it-IT" dirty="0">
                <a:cs typeface="Times New Roman" panose="02020603050405020304" pitchFamily="18" charset="0"/>
              </a:rPr>
              <a:t>i prezzi</a:t>
            </a:r>
          </a:p>
          <a:p>
            <a:pPr>
              <a:buFontTx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Per </a:t>
            </a:r>
            <a:r>
              <a:rPr lang="it-IT" altLang="it-IT" dirty="0" err="1">
                <a:cs typeface="Times New Roman" panose="02020603050405020304" pitchFamily="18" charset="0"/>
              </a:rPr>
              <a:t>Walras</a:t>
            </a:r>
            <a:r>
              <a:rPr lang="it-IT" altLang="it-IT" dirty="0">
                <a:cs typeface="Times New Roman" panose="02020603050405020304" pitchFamily="18" charset="0"/>
              </a:rPr>
              <a:t>, invece, compratori e venditori sono </a:t>
            </a:r>
            <a:r>
              <a:rPr lang="it-IT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price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it-IT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takers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it-IT" altLang="it-IT" dirty="0">
                <a:cs typeface="Times New Roman" panose="02020603050405020304" pitchFamily="18" charset="0"/>
              </a:rPr>
              <a:t>e reagiscono ai prezzi gridati dal banditore aggiustando le quantità domandate e offerte</a:t>
            </a:r>
          </a:p>
          <a:p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50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1219200" y="13716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914400" y="4648200"/>
            <a:ext cx="647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974725" y="46101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 sz="1800"/>
              <a:t>0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898525" y="1184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p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070725" y="45370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q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1981200" y="1600200"/>
            <a:ext cx="38100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699125" y="34702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D</a:t>
            </a:r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V="1">
            <a:off x="2514600" y="1143000"/>
            <a:ext cx="281940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318125" y="11080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S</a:t>
            </a:r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 flipH="1">
            <a:off x="1219200" y="2743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46125" y="247967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p*</a:t>
            </a: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3733800" y="27432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3565525" y="461327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q*</a:t>
            </a:r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1219200" y="1981200"/>
            <a:ext cx="5334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746125" y="1717675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chemeClr val="accent2"/>
                </a:solidFill>
              </a:rPr>
              <a:t>p</a:t>
            </a:r>
            <a:r>
              <a:rPr lang="it-IT" altLang="it-IT" baseline="30000">
                <a:solidFill>
                  <a:schemeClr val="accent2"/>
                </a:solidFill>
              </a:rPr>
              <a:t>1</a:t>
            </a:r>
            <a:endParaRPr lang="it-IT" altLang="it-IT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3733800" y="2057400"/>
            <a:ext cx="0" cy="457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1219200" y="3429000"/>
            <a:ext cx="54864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746125" y="3165475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rgbClr val="FF0000"/>
                </a:solidFill>
              </a:rPr>
              <a:t>p</a:t>
            </a:r>
            <a:r>
              <a:rPr lang="it-IT" altLang="it-IT" baseline="30000">
                <a:solidFill>
                  <a:srgbClr val="FF0000"/>
                </a:solidFill>
              </a:rPr>
              <a:t>2</a:t>
            </a:r>
            <a:endParaRPr lang="it-IT" altLang="it-IT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4495800" y="1981200"/>
            <a:ext cx="0" cy="26670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4267200" y="4572000"/>
            <a:ext cx="550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chemeClr val="accent2"/>
                </a:solidFill>
              </a:rPr>
              <a:t>q</a:t>
            </a:r>
            <a:r>
              <a:rPr lang="it-IT" altLang="it-IT" baseline="30000">
                <a:solidFill>
                  <a:schemeClr val="accent2"/>
                </a:solidFill>
              </a:rPr>
              <a:t>1S</a:t>
            </a:r>
            <a:endParaRPr lang="it-IT" altLang="it-IT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>
            <a:off x="2590800" y="1981200"/>
            <a:ext cx="0" cy="26670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2286000" y="4572000"/>
            <a:ext cx="58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chemeClr val="accent2"/>
                </a:solidFill>
              </a:rPr>
              <a:t>q</a:t>
            </a:r>
            <a:r>
              <a:rPr lang="it-IT" altLang="it-IT" baseline="30000">
                <a:solidFill>
                  <a:schemeClr val="accent2"/>
                </a:solidFill>
              </a:rPr>
              <a:t>1D</a:t>
            </a:r>
            <a:endParaRPr lang="it-IT" altLang="it-IT"/>
          </a:p>
        </p:txBody>
      </p:sp>
      <p:sp>
        <p:nvSpPr>
          <p:cNvPr id="16408" name="Line 24"/>
          <p:cNvSpPr>
            <a:spLocks noChangeShapeType="1"/>
          </p:cNvSpPr>
          <p:nvPr/>
        </p:nvSpPr>
        <p:spPr bwMode="auto">
          <a:xfrm>
            <a:off x="3048000" y="3429000"/>
            <a:ext cx="0" cy="1219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>
            <a:off x="4876800" y="3429000"/>
            <a:ext cx="0" cy="1219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2955925" y="4613275"/>
            <a:ext cx="550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rgbClr val="FF0000"/>
                </a:solidFill>
              </a:rPr>
              <a:t>q</a:t>
            </a:r>
            <a:r>
              <a:rPr lang="it-IT" altLang="it-IT" baseline="30000">
                <a:solidFill>
                  <a:srgbClr val="FF0000"/>
                </a:solidFill>
              </a:rPr>
              <a:t>2S</a:t>
            </a:r>
            <a:endParaRPr lang="it-IT" altLang="it-IT"/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4724400" y="4648200"/>
            <a:ext cx="58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rgbClr val="FF0000"/>
                </a:solidFill>
              </a:rPr>
              <a:t>q</a:t>
            </a:r>
            <a:r>
              <a:rPr lang="it-IT" altLang="it-IT" baseline="30000">
                <a:solidFill>
                  <a:srgbClr val="FF0000"/>
                </a:solidFill>
              </a:rPr>
              <a:t>2D</a:t>
            </a:r>
            <a:endParaRPr lang="it-IT" altLang="it-IT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 flipV="1">
            <a:off x="3733800" y="29718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2" name="WordArt 29"/>
          <p:cNvSpPr>
            <a:spLocks noChangeArrowheads="1" noChangeShapeType="1" noTextEdit="1"/>
          </p:cNvSpPr>
          <p:nvPr/>
        </p:nvSpPr>
        <p:spPr bwMode="auto">
          <a:xfrm>
            <a:off x="1800225" y="5331911"/>
            <a:ext cx="4933950" cy="4953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B. Equilibrio </a:t>
            </a:r>
            <a:r>
              <a:rPr lang="it-IT" sz="28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Walrasiano</a:t>
            </a:r>
            <a:endParaRPr lang="it-IT" sz="2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021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autoUpdateAnimBg="0"/>
      <p:bldP spid="16394" grpId="0" autoUpdateAnimBg="0"/>
      <p:bldP spid="16396" grpId="0" autoUpdateAnimBg="0"/>
      <p:bldP spid="16398" grpId="0" autoUpdateAnimBg="0"/>
      <p:bldP spid="16400" grpId="0" autoUpdateAnimBg="0"/>
      <p:bldP spid="16403" grpId="0" autoUpdateAnimBg="0"/>
      <p:bldP spid="16405" grpId="0" autoUpdateAnimBg="0"/>
      <p:bldP spid="16407" grpId="0" autoUpdateAnimBg="0"/>
      <p:bldP spid="16410" grpId="0" autoUpdateAnimBg="0"/>
      <p:bldP spid="1641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1219200" y="13716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914400" y="4648200"/>
            <a:ext cx="647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74725" y="46101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 sz="1800"/>
              <a:t>0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914400" y="106680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p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070725" y="45370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q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1981200" y="1600200"/>
            <a:ext cx="38100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5699125" y="34702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D</a:t>
            </a: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V="1">
            <a:off x="2514600" y="1143000"/>
            <a:ext cx="281940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318125" y="11080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S</a:t>
            </a: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H="1">
            <a:off x="1219200" y="2743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746125" y="247967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p*</a:t>
            </a: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3733800" y="27432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3565525" y="461327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/>
              <a:t>q*</a:t>
            </a: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2667000" y="1524000"/>
            <a:ext cx="0" cy="3124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2498725" y="4613275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rgbClr val="FF0000"/>
                </a:solidFill>
              </a:rPr>
              <a:t>q</a:t>
            </a:r>
            <a:r>
              <a:rPr lang="it-IT" altLang="it-IT" baseline="30000">
                <a:solidFill>
                  <a:srgbClr val="FF0000"/>
                </a:solidFill>
              </a:rPr>
              <a:t>1</a:t>
            </a:r>
            <a:endParaRPr lang="it-IT" altLang="it-IT"/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 flipH="1">
            <a:off x="1219200" y="2057400"/>
            <a:ext cx="14478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609600" y="1828800"/>
            <a:ext cx="58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rgbClr val="FF0000"/>
                </a:solidFill>
              </a:rPr>
              <a:t>p</a:t>
            </a:r>
            <a:r>
              <a:rPr lang="it-IT" altLang="it-IT" baseline="30000">
                <a:solidFill>
                  <a:srgbClr val="FF0000"/>
                </a:solidFill>
              </a:rPr>
              <a:t>1D</a:t>
            </a:r>
            <a:endParaRPr lang="it-IT" altLang="it-IT"/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H="1">
            <a:off x="1219200" y="3810000"/>
            <a:ext cx="14478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669925" y="3546475"/>
            <a:ext cx="550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rgbClr val="FF0000"/>
                </a:solidFill>
              </a:rPr>
              <a:t>p</a:t>
            </a:r>
            <a:r>
              <a:rPr lang="it-IT" altLang="it-IT" baseline="30000">
                <a:solidFill>
                  <a:srgbClr val="FF0000"/>
                </a:solidFill>
              </a:rPr>
              <a:t>1S</a:t>
            </a:r>
            <a:endParaRPr lang="it-IT" altLang="it-IT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>
            <a:off x="4648200" y="1371600"/>
            <a:ext cx="0" cy="32766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4419600" y="45720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chemeClr val="accent2"/>
                </a:solidFill>
              </a:rPr>
              <a:t>q</a:t>
            </a:r>
            <a:r>
              <a:rPr lang="it-IT" altLang="it-IT" baseline="30000">
                <a:solidFill>
                  <a:schemeClr val="accent2"/>
                </a:solidFill>
              </a:rPr>
              <a:t>2</a:t>
            </a:r>
            <a:endParaRPr lang="it-IT" altLang="it-IT"/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 flipH="1">
            <a:off x="1219200" y="1828800"/>
            <a:ext cx="3429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593725" y="1489075"/>
            <a:ext cx="550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chemeClr val="accent2"/>
                </a:solidFill>
              </a:rPr>
              <a:t>p</a:t>
            </a:r>
            <a:r>
              <a:rPr lang="it-IT" altLang="it-IT" baseline="30000">
                <a:solidFill>
                  <a:schemeClr val="accent2"/>
                </a:solidFill>
              </a:rPr>
              <a:t>2S</a:t>
            </a:r>
            <a:endParaRPr lang="it-IT" altLang="it-IT"/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 flipH="1">
            <a:off x="1219200" y="3352800"/>
            <a:ext cx="3429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34" name="Text Box 26"/>
          <p:cNvSpPr txBox="1">
            <a:spLocks noChangeArrowheads="1"/>
          </p:cNvSpPr>
          <p:nvPr/>
        </p:nvSpPr>
        <p:spPr bwMode="auto">
          <a:xfrm>
            <a:off x="685800" y="3048000"/>
            <a:ext cx="58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>
                <a:solidFill>
                  <a:schemeClr val="accent2"/>
                </a:solidFill>
              </a:rPr>
              <a:t>p</a:t>
            </a:r>
            <a:r>
              <a:rPr lang="it-IT" altLang="it-IT" baseline="30000">
                <a:solidFill>
                  <a:schemeClr val="accent2"/>
                </a:solidFill>
              </a:rPr>
              <a:t>2D</a:t>
            </a:r>
            <a:endParaRPr lang="it-IT" altLang="it-IT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>
            <a:off x="2819400" y="2743200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36" name="Line 28"/>
          <p:cNvSpPr>
            <a:spLocks noChangeShapeType="1"/>
          </p:cNvSpPr>
          <p:nvPr/>
        </p:nvSpPr>
        <p:spPr bwMode="auto">
          <a:xfrm flipH="1">
            <a:off x="3962400" y="2743200"/>
            <a:ext cx="533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37" name="WordArt 29"/>
          <p:cNvSpPr>
            <a:spLocks noChangeArrowheads="1" noChangeShapeType="1" noTextEdit="1"/>
          </p:cNvSpPr>
          <p:nvPr/>
        </p:nvSpPr>
        <p:spPr bwMode="auto">
          <a:xfrm>
            <a:off x="2305050" y="5391150"/>
            <a:ext cx="4933950" cy="4953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B. Equilibrio </a:t>
            </a:r>
            <a:r>
              <a:rPr lang="it-IT" sz="28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</a:t>
            </a:r>
            <a:r>
              <a:rPr lang="it-IT" sz="28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arshalliano</a:t>
            </a:r>
            <a:endParaRPr lang="it-IT" sz="2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884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0" grpId="0" autoUpdateAnimBg="0"/>
      <p:bldP spid="17422" grpId="0" autoUpdateAnimBg="0"/>
      <p:bldP spid="17424" grpId="0" autoUpdateAnimBg="0"/>
      <p:bldP spid="17426" grpId="0" autoUpdateAnimBg="0"/>
      <p:bldP spid="17428" grpId="0" autoUpdateAnimBg="0"/>
      <p:bldP spid="17430" grpId="0" autoUpdateAnimBg="0"/>
      <p:bldP spid="17432" grpId="0" autoUpdateAnimBg="0"/>
      <p:bldP spid="1743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>Il surplus o rendita del consumatore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altLang="it-IT" dirty="0" smtClean="0">
                <a:cs typeface="Times New Roman" panose="02020603050405020304" pitchFamily="18" charset="0"/>
              </a:rPr>
              <a:t>Differenza tra la somma massima che il consumatore sarebbe disponibile a pagare per una determinata quantità di un bene (calcolata sulla base di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prezzi marginali di domanda</a:t>
            </a:r>
            <a:r>
              <a:rPr lang="it-IT" altLang="it-IT" i="1" dirty="0" smtClean="0">
                <a:cs typeface="Times New Roman" panose="02020603050405020304" pitchFamily="18" charset="0"/>
              </a:rPr>
              <a:t> </a:t>
            </a:r>
            <a:r>
              <a:rPr lang="it-IT" altLang="it-IT" dirty="0" smtClean="0">
                <a:cs typeface="Times New Roman" panose="02020603050405020304" pitchFamily="18" charset="0"/>
              </a:rPr>
              <a:t>decrescenti) e il suo effettivo esborso monetario</a:t>
            </a:r>
            <a:r>
              <a:rPr lang="it-IT" altLang="it-IT" dirty="0" smtClean="0"/>
              <a:t>.</a:t>
            </a:r>
          </a:p>
          <a:p>
            <a:r>
              <a:rPr lang="it-IT" altLang="it-IT" dirty="0" smtClean="0"/>
              <a:t>Il consumatore sarebbe disposto, per avere la quantità </a:t>
            </a:r>
            <a:r>
              <a:rPr lang="it-IT" altLang="it-IT" i="1" dirty="0" smtClean="0"/>
              <a:t>q</a:t>
            </a:r>
            <a:r>
              <a:rPr lang="it-IT" altLang="it-IT" baseline="-25000" dirty="0" smtClean="0"/>
              <a:t>1</a:t>
            </a:r>
            <a:r>
              <a:rPr lang="it-IT" altLang="it-IT" dirty="0" smtClean="0"/>
              <a:t>, </a:t>
            </a:r>
            <a:r>
              <a:rPr lang="it-IT" altLang="it-IT" dirty="0" smtClean="0"/>
              <a:t>a </a:t>
            </a:r>
            <a:r>
              <a:rPr lang="it-IT" altLang="it-IT" dirty="0" smtClean="0"/>
              <a:t>pagare il prezzo </a:t>
            </a:r>
            <a:r>
              <a:rPr lang="it-IT" altLang="it-IT" i="1" dirty="0" smtClean="0"/>
              <a:t>p</a:t>
            </a:r>
            <a:r>
              <a:rPr lang="it-IT" altLang="it-IT" baseline="-25000" dirty="0" smtClean="0"/>
              <a:t>1. </a:t>
            </a:r>
            <a:r>
              <a:rPr lang="it-IT" altLang="it-IT" dirty="0" smtClean="0"/>
              <a:t>Acquista invece la quantità </a:t>
            </a:r>
            <a:r>
              <a:rPr lang="it-IT" altLang="it-IT" i="1" dirty="0" smtClean="0"/>
              <a:t>q</a:t>
            </a:r>
            <a:r>
              <a:rPr lang="it-IT" altLang="it-IT" baseline="-25000" dirty="0" smtClean="0"/>
              <a:t>2</a:t>
            </a:r>
            <a:r>
              <a:rPr lang="it-IT" altLang="it-IT" dirty="0" smtClean="0"/>
              <a:t>&gt;</a:t>
            </a:r>
            <a:r>
              <a:rPr lang="it-IT" altLang="it-IT" i="1" dirty="0" smtClean="0"/>
              <a:t>q</a:t>
            </a:r>
            <a:r>
              <a:rPr lang="it-IT" altLang="it-IT" baseline="-25000" dirty="0" smtClean="0"/>
              <a:t>1</a:t>
            </a:r>
            <a:r>
              <a:rPr lang="it-IT" altLang="it-IT" dirty="0" smtClean="0"/>
              <a:t> ad un  prezzo </a:t>
            </a:r>
            <a:r>
              <a:rPr lang="it-IT" altLang="it-IT" i="1" dirty="0" smtClean="0"/>
              <a:t>p</a:t>
            </a:r>
            <a:r>
              <a:rPr lang="it-IT" altLang="it-IT" i="1" baseline="-25000" dirty="0" smtClean="0"/>
              <a:t>2</a:t>
            </a:r>
            <a:r>
              <a:rPr lang="it-IT" altLang="it-IT" dirty="0" smtClean="0"/>
              <a:t>&lt;</a:t>
            </a:r>
            <a:r>
              <a:rPr lang="it-IT" altLang="it-IT" i="1" dirty="0" smtClean="0"/>
              <a:t>p</a:t>
            </a:r>
            <a:r>
              <a:rPr lang="it-IT" altLang="it-IT" baseline="-25000" dirty="0" smtClean="0"/>
              <a:t>1</a:t>
            </a:r>
            <a:r>
              <a:rPr lang="it-IT" altLang="it-IT" dirty="0" smtClean="0"/>
              <a:t>. Sulla quantità </a:t>
            </a:r>
            <a:r>
              <a:rPr lang="it-IT" altLang="it-IT" i="1" dirty="0" smtClean="0"/>
              <a:t>q</a:t>
            </a:r>
            <a:r>
              <a:rPr lang="it-IT" altLang="it-IT" baseline="-25000" dirty="0" smtClean="0"/>
              <a:t>1 </a:t>
            </a:r>
            <a:r>
              <a:rPr lang="it-IT" altLang="it-IT" dirty="0" smtClean="0"/>
              <a:t>realizza una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rendita</a:t>
            </a:r>
            <a:r>
              <a:rPr lang="it-IT" altLang="it-IT" dirty="0" smtClean="0"/>
              <a:t> pari a </a:t>
            </a:r>
            <a:r>
              <a:rPr lang="it-IT" altLang="it-IT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it-IT" altLang="it-IT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it-IT" altLang="it-IT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it-IT" altLang="it-IT" b="1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it-IT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001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762000" y="1092896"/>
            <a:ext cx="6152367" cy="4422775"/>
            <a:chOff x="762000" y="407096"/>
            <a:chExt cx="6661150" cy="5108575"/>
          </a:xfrm>
        </p:grpSpPr>
        <p:sp>
          <p:nvSpPr>
            <p:cNvPr id="19458" name="Line 2"/>
            <p:cNvSpPr>
              <a:spLocks noChangeShapeType="1"/>
            </p:cNvSpPr>
            <p:nvPr/>
          </p:nvSpPr>
          <p:spPr bwMode="auto">
            <a:xfrm>
              <a:off x="1235075" y="562671"/>
              <a:ext cx="0" cy="495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9459" name="Line 3"/>
            <p:cNvSpPr>
              <a:spLocks noChangeShapeType="1"/>
            </p:cNvSpPr>
            <p:nvPr/>
          </p:nvSpPr>
          <p:spPr bwMode="auto">
            <a:xfrm>
              <a:off x="930275" y="4826696"/>
              <a:ext cx="647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9460" name="Text Box 4"/>
            <p:cNvSpPr txBox="1">
              <a:spLocks noChangeArrowheads="1"/>
            </p:cNvSpPr>
            <p:nvPr/>
          </p:nvSpPr>
          <p:spPr bwMode="auto">
            <a:xfrm>
              <a:off x="990600" y="4788596"/>
              <a:ext cx="2984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it-IT" sz="1800"/>
                <a:t>0</a:t>
              </a:r>
            </a:p>
          </p:txBody>
        </p:sp>
        <p:sp>
          <p:nvSpPr>
            <p:cNvPr id="19461" name="Text Box 5"/>
            <p:cNvSpPr txBox="1">
              <a:spLocks noChangeArrowheads="1"/>
            </p:cNvSpPr>
            <p:nvPr/>
          </p:nvSpPr>
          <p:spPr bwMode="auto">
            <a:xfrm>
              <a:off x="854075" y="407096"/>
              <a:ext cx="3365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it-IT" dirty="0"/>
                <a:t>p</a:t>
              </a:r>
            </a:p>
          </p:txBody>
        </p:sp>
        <p:sp>
          <p:nvSpPr>
            <p:cNvPr id="19462" name="Text Box 6"/>
            <p:cNvSpPr txBox="1">
              <a:spLocks noChangeArrowheads="1"/>
            </p:cNvSpPr>
            <p:nvPr/>
          </p:nvSpPr>
          <p:spPr bwMode="auto">
            <a:xfrm>
              <a:off x="7086600" y="4715571"/>
              <a:ext cx="3365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it-IT"/>
                <a:t>q</a:t>
              </a:r>
            </a:p>
          </p:txBody>
        </p:sp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5654675" y="3836096"/>
              <a:ext cx="4048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it-IT"/>
                <a:t>D</a:t>
              </a:r>
            </a:p>
          </p:txBody>
        </p:sp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>
              <a:off x="1235075" y="3074096"/>
              <a:ext cx="6172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9465" name="Line 9"/>
            <p:cNvSpPr>
              <a:spLocks noChangeShapeType="1"/>
            </p:cNvSpPr>
            <p:nvPr/>
          </p:nvSpPr>
          <p:spPr bwMode="auto">
            <a:xfrm>
              <a:off x="4054475" y="3074096"/>
              <a:ext cx="0" cy="1752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9466" name="Text Box 10"/>
            <p:cNvSpPr txBox="1">
              <a:spLocks noChangeArrowheads="1"/>
            </p:cNvSpPr>
            <p:nvPr/>
          </p:nvSpPr>
          <p:spPr bwMode="auto">
            <a:xfrm>
              <a:off x="3886200" y="4867971"/>
              <a:ext cx="4889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it-IT"/>
                <a:t>q*</a:t>
              </a:r>
            </a:p>
          </p:txBody>
        </p:sp>
        <p:sp>
          <p:nvSpPr>
            <p:cNvPr id="19467" name="Text Box 11"/>
            <p:cNvSpPr txBox="1">
              <a:spLocks noChangeArrowheads="1"/>
            </p:cNvSpPr>
            <p:nvPr/>
          </p:nvSpPr>
          <p:spPr bwMode="auto">
            <a:xfrm>
              <a:off x="762000" y="2810571"/>
              <a:ext cx="4889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it-IT"/>
                <a:t>p*</a:t>
              </a:r>
            </a:p>
          </p:txBody>
        </p:sp>
        <p:sp>
          <p:nvSpPr>
            <p:cNvPr id="19468" name="Line 12"/>
            <p:cNvSpPr>
              <a:spLocks noChangeShapeType="1"/>
            </p:cNvSpPr>
            <p:nvPr/>
          </p:nvSpPr>
          <p:spPr bwMode="auto">
            <a:xfrm>
              <a:off x="1235075" y="1092896"/>
              <a:ext cx="4648200" cy="3276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9469" name="Text Box 13"/>
            <p:cNvSpPr txBox="1">
              <a:spLocks noChangeArrowheads="1"/>
            </p:cNvSpPr>
            <p:nvPr/>
          </p:nvSpPr>
          <p:spPr bwMode="auto">
            <a:xfrm>
              <a:off x="914400" y="829371"/>
              <a:ext cx="31908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it-IT"/>
                <a:t>a</a:t>
              </a:r>
            </a:p>
          </p:txBody>
        </p:sp>
        <p:sp>
          <p:nvSpPr>
            <p:cNvPr id="19470" name="Text Box 14"/>
            <p:cNvSpPr txBox="1">
              <a:spLocks noChangeArrowheads="1"/>
            </p:cNvSpPr>
            <p:nvPr/>
          </p:nvSpPr>
          <p:spPr bwMode="auto">
            <a:xfrm>
              <a:off x="3962400" y="2658171"/>
              <a:ext cx="31908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it-IT"/>
                <a:t>e</a:t>
              </a:r>
            </a:p>
          </p:txBody>
        </p:sp>
      </p:grp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1854200" y="5191473"/>
            <a:ext cx="48228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it-IT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L’area </a:t>
            </a:r>
            <a:r>
              <a:rPr lang="it-IT" altLang="it-IT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aep</a:t>
            </a:r>
            <a:r>
              <a:rPr lang="it-IT" altLang="it-IT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rappresenta </a:t>
            </a:r>
          </a:p>
          <a:p>
            <a:pPr eaLnBrk="0" hangingPunct="0"/>
            <a:r>
              <a:rPr lang="it-IT" altLang="it-IT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rendita del consumatore</a:t>
            </a:r>
          </a:p>
        </p:txBody>
      </p:sp>
      <p:sp>
        <p:nvSpPr>
          <p:cNvPr id="3" name="Triangolo rettangolo 2"/>
          <p:cNvSpPr/>
          <p:nvPr/>
        </p:nvSpPr>
        <p:spPr>
          <a:xfrm>
            <a:off x="1197476" y="1686631"/>
            <a:ext cx="2605518" cy="1715234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rappresentazione grafica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559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743325" y="2533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86130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La biografia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33946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n. </a:t>
            </a:r>
            <a:r>
              <a:rPr lang="it-IT" altLang="it-IT" dirty="0" err="1">
                <a:cs typeface="Times New Roman" panose="02020603050405020304" pitchFamily="18" charset="0"/>
              </a:rPr>
              <a:t>Clapham</a:t>
            </a:r>
            <a:r>
              <a:rPr lang="it-IT" altLang="it-IT" dirty="0">
                <a:cs typeface="Times New Roman" panose="02020603050405020304" pitchFamily="18" charset="0"/>
              </a:rPr>
              <a:t> (Londra), famiglia </a:t>
            </a:r>
            <a:r>
              <a:rPr lang="it-IT" altLang="it-IT" i="1" dirty="0">
                <a:cs typeface="Times New Roman" panose="02020603050405020304" pitchFamily="18" charset="0"/>
              </a:rPr>
              <a:t>middle </a:t>
            </a:r>
            <a:r>
              <a:rPr lang="it-IT" altLang="it-IT" i="1" dirty="0" err="1" smtClean="0">
                <a:cs typeface="Times New Roman" panose="02020603050405020304" pitchFamily="18" charset="0"/>
              </a:rPr>
              <a:t>class</a:t>
            </a:r>
            <a:r>
              <a:rPr lang="it-IT" altLang="it-IT" i="1" dirty="0" smtClean="0">
                <a:cs typeface="Times New Roman" panose="02020603050405020304" pitchFamily="18" charset="0"/>
              </a:rPr>
              <a:t> </a:t>
            </a:r>
            <a:r>
              <a:rPr lang="it-IT" altLang="it-IT" dirty="0" smtClean="0">
                <a:cs typeface="Times New Roman" panose="02020603050405020304" pitchFamily="18" charset="0"/>
              </a:rPr>
              <a:t>nel 1842</a:t>
            </a:r>
            <a:endParaRPr lang="it-IT" altLang="it-IT" dirty="0"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- laurea in matematica a Cambridge</a:t>
            </a:r>
          </a:p>
          <a:p>
            <a:pPr>
              <a:buFontTx/>
              <a:buChar char="•"/>
            </a:pPr>
            <a:r>
              <a:rPr lang="it-IT" altLang="it-IT" i="1" dirty="0">
                <a:cs typeface="Times New Roman" panose="02020603050405020304" pitchFamily="18" charset="0"/>
              </a:rPr>
              <a:t>- </a:t>
            </a:r>
            <a:r>
              <a:rPr lang="it-IT" altLang="it-IT" i="1" dirty="0" err="1">
                <a:cs typeface="Times New Roman" panose="02020603050405020304" pitchFamily="18" charset="0"/>
              </a:rPr>
              <a:t>fellowship</a:t>
            </a:r>
            <a:r>
              <a:rPr lang="it-IT" altLang="it-IT" dirty="0">
                <a:cs typeface="Times New Roman" panose="02020603050405020304" pitchFamily="18" charset="0"/>
              </a:rPr>
              <a:t> a Cambridge</a:t>
            </a:r>
          </a:p>
          <a:p>
            <a:pPr>
              <a:buFontTx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- sposta i suoi interessi dalla matematica alla filosofia, all’etica, alla psicologia, e finalmente approda all’economia politica.</a:t>
            </a:r>
          </a:p>
          <a:p>
            <a:pPr>
              <a:buFontTx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- 1877. sposa Mary </a:t>
            </a:r>
            <a:r>
              <a:rPr lang="it-IT" altLang="it-IT" dirty="0" err="1">
                <a:cs typeface="Times New Roman" panose="02020603050405020304" pitchFamily="18" charset="0"/>
              </a:rPr>
              <a:t>Paley</a:t>
            </a:r>
            <a:r>
              <a:rPr lang="it-IT" altLang="it-IT" dirty="0">
                <a:cs typeface="Times New Roman" panose="02020603050405020304" pitchFamily="18" charset="0"/>
              </a:rPr>
              <a:t>, sua allieva e una delle prime donne laureate a Cambridge</a:t>
            </a:r>
          </a:p>
          <a:p>
            <a:pPr>
              <a:buFontTx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- </a:t>
            </a:r>
            <a:r>
              <a:rPr lang="it-IT" altLang="it-IT" dirty="0" err="1">
                <a:cs typeface="Times New Roman" panose="02020603050405020304" pitchFamily="18" charset="0"/>
              </a:rPr>
              <a:t>University</a:t>
            </a:r>
            <a:r>
              <a:rPr lang="it-IT" altLang="it-IT" dirty="0">
                <a:cs typeface="Times New Roman" panose="02020603050405020304" pitchFamily="18" charset="0"/>
              </a:rPr>
              <a:t> College di Bristol </a:t>
            </a:r>
            <a:r>
              <a:rPr lang="it-IT" altLang="it-IT" dirty="0">
                <a:cs typeface="Times New Roman" panose="02020603050405020304" pitchFamily="18" charset="0"/>
                <a:sym typeface="Wingdings" panose="05000000000000000000" pitchFamily="2" charset="2"/>
              </a:rPr>
              <a:t> Oxford  1885: cattedra di economia politica a Cambridge. Resta fino al 1908, dando vita a una delle più prestigiose scuole di economia del Novecento</a:t>
            </a:r>
          </a:p>
          <a:p>
            <a:pPr>
              <a:buFontTx/>
              <a:buChar char="•"/>
            </a:pPr>
            <a:r>
              <a:rPr lang="it-IT" altLang="it-IT" dirty="0">
                <a:cs typeface="Times New Roman" panose="02020603050405020304" pitchFamily="18" charset="0"/>
                <a:sym typeface="Wingdings" panose="05000000000000000000" pitchFamily="2" charset="2"/>
              </a:rPr>
              <a:t>- 1890. Pubblica i </a:t>
            </a:r>
            <a:r>
              <a:rPr lang="it-IT" altLang="it-IT" i="1" dirty="0" err="1">
                <a:cs typeface="Times New Roman" panose="02020603050405020304" pitchFamily="18" charset="0"/>
                <a:sym typeface="Wingdings" panose="05000000000000000000" pitchFamily="2" charset="2"/>
              </a:rPr>
              <a:t>Principles</a:t>
            </a:r>
            <a:r>
              <a:rPr lang="it-IT" altLang="it-IT" i="1" dirty="0">
                <a:cs typeface="Times New Roman" panose="02020603050405020304" pitchFamily="18" charset="0"/>
                <a:sym typeface="Wingdings" panose="05000000000000000000" pitchFamily="2" charset="2"/>
              </a:rPr>
              <a:t> of </a:t>
            </a:r>
            <a:r>
              <a:rPr lang="it-IT" altLang="it-IT" i="1" dirty="0" err="1">
                <a:cs typeface="Times New Roman" panose="02020603050405020304" pitchFamily="18" charset="0"/>
                <a:sym typeface="Wingdings" panose="05000000000000000000" pitchFamily="2" charset="2"/>
              </a:rPr>
              <a:t>Economics</a:t>
            </a:r>
            <a:r>
              <a:rPr lang="it-IT" altLang="it-IT" dirty="0">
                <a:cs typeface="Times New Roman" panose="02020603050405020304" pitchFamily="18" charset="0"/>
                <a:sym typeface="Wingdings" panose="05000000000000000000" pitchFamily="2" charset="2"/>
              </a:rPr>
              <a:t> (8a ed. 1920)</a:t>
            </a:r>
          </a:p>
          <a:p>
            <a:pPr>
              <a:buFontTx/>
              <a:buChar char="•"/>
            </a:pPr>
            <a:r>
              <a:rPr lang="it-IT" altLang="it-IT" dirty="0">
                <a:cs typeface="Times New Roman" panose="02020603050405020304" pitchFamily="18" charset="0"/>
                <a:sym typeface="Wingdings" panose="05000000000000000000" pitchFamily="2" charset="2"/>
              </a:rPr>
              <a:t>- Lavora anche a temi di economia applicata, ma solo tra il 1919 ed il 1923 pubblica due grossi volumi intitolati rispettivamente </a:t>
            </a:r>
            <a:r>
              <a:rPr lang="it-IT" altLang="it-IT" i="1" dirty="0" err="1">
                <a:cs typeface="Times New Roman" panose="02020603050405020304" pitchFamily="18" charset="0"/>
                <a:sym typeface="Wingdings" panose="05000000000000000000" pitchFamily="2" charset="2"/>
              </a:rPr>
              <a:t>Industry</a:t>
            </a:r>
            <a:r>
              <a:rPr lang="it-IT" altLang="it-IT" i="1" dirty="0">
                <a:cs typeface="Times New Roman" panose="02020603050405020304" pitchFamily="18" charset="0"/>
                <a:sym typeface="Wingdings" panose="05000000000000000000" pitchFamily="2" charset="2"/>
              </a:rPr>
              <a:t> and </a:t>
            </a:r>
            <a:r>
              <a:rPr lang="it-IT" altLang="it-IT" i="1" dirty="0" err="1">
                <a:cs typeface="Times New Roman" panose="02020603050405020304" pitchFamily="18" charset="0"/>
                <a:sym typeface="Wingdings" panose="05000000000000000000" pitchFamily="2" charset="2"/>
              </a:rPr>
              <a:t>Trade</a:t>
            </a:r>
            <a:r>
              <a:rPr lang="it-IT" altLang="it-IT" i="1" dirty="0"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it-IT" altLang="it-IT" dirty="0">
                <a:cs typeface="Times New Roman" panose="02020603050405020304" pitchFamily="18" charset="0"/>
                <a:sym typeface="Wingdings" panose="05000000000000000000" pitchFamily="2" charset="2"/>
              </a:rPr>
              <a:t>e </a:t>
            </a:r>
            <a:r>
              <a:rPr lang="it-IT" altLang="it-IT" i="1" dirty="0">
                <a:cs typeface="Times New Roman" panose="02020603050405020304" pitchFamily="18" charset="0"/>
                <a:sym typeface="Wingdings" panose="05000000000000000000" pitchFamily="2" charset="2"/>
              </a:rPr>
              <a:t>Money, Credit and Commerce</a:t>
            </a:r>
            <a:r>
              <a:rPr lang="it-IT" altLang="it-IT" i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>
              <a:buFontTx/>
              <a:buChar char="•"/>
            </a:pPr>
            <a:r>
              <a:rPr lang="it-IT" altLang="it-IT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Muore nel 1924</a:t>
            </a:r>
            <a:endParaRPr lang="it-IT" altLang="it-IT" dirty="0"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80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2725" y="1468349"/>
            <a:ext cx="8931275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Lato dell’offerta</a:t>
            </a:r>
            <a:r>
              <a:rPr lang="it-IT" altLang="it-IT" sz="2000" dirty="0">
                <a:cs typeface="Times New Roman" panose="02020603050405020304" pitchFamily="18" charset="0"/>
              </a:rPr>
              <a:t>. Marshall ha introdotto concetti basilari:</a:t>
            </a:r>
          </a:p>
          <a:p>
            <a:pPr eaLnBrk="1" hangingPunct="1"/>
            <a:endParaRPr lang="it-IT" altLang="it-IT" sz="900" dirty="0">
              <a:cs typeface="Times New Roman" panose="02020603050405020304" pitchFamily="18" charset="0"/>
            </a:endParaRPr>
          </a:p>
          <a:p>
            <a:pPr eaLnBrk="1" hangingPunct="1"/>
            <a:r>
              <a:rPr lang="it-IT" altLang="it-IT" sz="2000" i="1" dirty="0">
                <a:cs typeface="Times New Roman" panose="02020603050405020304" pitchFamily="18" charset="0"/>
              </a:rPr>
              <a:t>Industria = </a:t>
            </a:r>
            <a:r>
              <a:rPr lang="it-IT" altLang="it-IT" sz="2000" dirty="0">
                <a:cs typeface="Times New Roman" panose="02020603050405020304" pitchFamily="18" charset="0"/>
              </a:rPr>
              <a:t>insieme di imprese che produce la stessa merce</a:t>
            </a:r>
          </a:p>
          <a:p>
            <a:pPr eaLnBrk="1" hangingPunct="1"/>
            <a:endParaRPr lang="it-IT" altLang="it-IT" sz="900" dirty="0">
              <a:cs typeface="Times New Roman" panose="02020603050405020304" pitchFamily="18" charset="0"/>
            </a:endParaRPr>
          </a:p>
          <a:p>
            <a:pPr eaLnBrk="1" hangingPunct="1"/>
            <a:r>
              <a:rPr lang="it-IT" altLang="it-IT" sz="2000" i="1" dirty="0">
                <a:cs typeface="Times New Roman" panose="02020603050405020304" pitchFamily="18" charset="0"/>
              </a:rPr>
              <a:t>Economie di scala</a:t>
            </a:r>
            <a:r>
              <a:rPr lang="it-IT" altLang="it-IT" sz="2000" dirty="0">
                <a:cs typeface="Times New Roman" panose="02020603050405020304" pitchFamily="18" charset="0"/>
              </a:rPr>
              <a:t> = “economie derivanti da un aumento della scala di produzione di un qualunque genere di merci”; due categorie: </a:t>
            </a:r>
          </a:p>
          <a:p>
            <a:pPr eaLnBrk="1" hangingPunct="1"/>
            <a:endParaRPr lang="it-IT" altLang="it-IT" sz="900" dirty="0">
              <a:cs typeface="Times New Roman" panose="02020603050405020304" pitchFamily="18" charset="0"/>
            </a:endParaRPr>
          </a:p>
          <a:p>
            <a:pPr eaLnBrk="1" hangingPunct="1"/>
            <a:r>
              <a:rPr lang="it-IT" altLang="it-IT" sz="2000" dirty="0">
                <a:cs typeface="Times New Roman" panose="02020603050405020304" pitchFamily="18" charset="0"/>
              </a:rPr>
              <a:t>a. quelle dipendenti dallo “sviluppo generale dell’attività produttiva” (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economie esterne</a:t>
            </a:r>
            <a:r>
              <a:rPr lang="it-IT" altLang="it-IT" sz="2000" dirty="0">
                <a:cs typeface="Times New Roman" panose="02020603050405020304" pitchFamily="18" charset="0"/>
              </a:rPr>
              <a:t>)</a:t>
            </a:r>
          </a:p>
          <a:p>
            <a:pPr eaLnBrk="1" hangingPunct="1"/>
            <a:endParaRPr lang="it-IT" altLang="it-IT" sz="800" dirty="0">
              <a:cs typeface="Times New Roman" panose="02020603050405020304" pitchFamily="18" charset="0"/>
            </a:endParaRPr>
          </a:p>
          <a:p>
            <a:pPr eaLnBrk="1" hangingPunct="1"/>
            <a:r>
              <a:rPr lang="it-IT" altLang="it-IT" sz="2000" dirty="0">
                <a:cs typeface="Times New Roman" panose="02020603050405020304" pitchFamily="18" charset="0"/>
              </a:rPr>
              <a:t>b. quelle derivanti dalle “risorse delle singole imprese” e dalla “efficienza della loro amministrazione” (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economie interne</a:t>
            </a:r>
            <a:r>
              <a:rPr lang="it-IT" altLang="it-IT" sz="2000" dirty="0">
                <a:cs typeface="Times New Roman" panose="02020603050405020304" pitchFamily="18" charset="0"/>
              </a:rPr>
              <a:t>)</a:t>
            </a:r>
          </a:p>
          <a:p>
            <a:pPr eaLnBrk="1" hangingPunct="1"/>
            <a:endParaRPr lang="it-IT" altLang="it-IT" sz="900" dirty="0">
              <a:cs typeface="Times New Roman" panose="02020603050405020304" pitchFamily="18" charset="0"/>
            </a:endParaRPr>
          </a:p>
          <a:p>
            <a:pPr eaLnBrk="1" hangingPunct="1"/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Impresa rappresentativa </a:t>
            </a:r>
            <a:r>
              <a:rPr lang="it-IT" altLang="it-IT" sz="2000" dirty="0">
                <a:cs typeface="Times New Roman" panose="02020603050405020304" pitchFamily="18" charset="0"/>
              </a:rPr>
              <a:t>= impresa “media”, caratterizzata da funzioni di costo e da tecniche produttive tipiche di una particolare industria</a:t>
            </a:r>
          </a:p>
          <a:p>
            <a:pPr eaLnBrk="1" hangingPunct="1"/>
            <a:endParaRPr lang="it-IT" altLang="it-IT" sz="800" dirty="0">
              <a:cs typeface="Times New Roman" panose="02020603050405020304" pitchFamily="18" charset="0"/>
            </a:endParaRPr>
          </a:p>
          <a:p>
            <a:pPr eaLnBrk="1" hangingPunct="1"/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Surplus o rendita del produttore </a:t>
            </a:r>
            <a:r>
              <a:rPr lang="it-IT" altLang="it-IT" sz="2000" dirty="0">
                <a:cs typeface="Times New Roman" panose="02020603050405020304" pitchFamily="18" charset="0"/>
              </a:rPr>
              <a:t>= somma delle differenze tra i prezzi minimi ai quali l’imprenditore sarebbe disposto a vendere le diverse unità del bene prodotto e la somma complessiva effettivamente percepita</a:t>
            </a:r>
            <a:endParaRPr lang="it-IT" altLang="it-IT" sz="20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L’economia </a:t>
            </a:r>
            <a:r>
              <a:rPr lang="it-IT" dirty="0" err="1" smtClean="0"/>
              <a:t>marshalliana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8250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48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48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8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8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distretti industriali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69518" y="1647173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it-IT" altLang="it-IT" dirty="0">
                <a:cs typeface="Times New Roman" panose="02020603050405020304" pitchFamily="18" charset="0"/>
              </a:rPr>
              <a:t>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Distretto industriale </a:t>
            </a:r>
            <a:r>
              <a:rPr lang="it-IT" altLang="it-IT" dirty="0">
                <a:cs typeface="Times New Roman" panose="02020603050405020304" pitchFamily="18" charset="0"/>
              </a:rPr>
              <a:t>(</a:t>
            </a:r>
            <a:r>
              <a:rPr lang="it-IT" altLang="it-IT" b="1" i="1" dirty="0" err="1">
                <a:cs typeface="Times New Roman" panose="02020603050405020304" pitchFamily="18" charset="0"/>
              </a:rPr>
              <a:t>Principles</a:t>
            </a:r>
            <a:r>
              <a:rPr lang="it-IT" altLang="it-IT" dirty="0">
                <a:cs typeface="Times New Roman" panose="02020603050405020304" pitchFamily="18" charset="0"/>
              </a:rPr>
              <a:t>, libro IV, cap. 10; </a:t>
            </a:r>
            <a:r>
              <a:rPr lang="it-IT" altLang="it-IT" b="1" i="1" dirty="0" err="1">
                <a:cs typeface="Times New Roman" panose="02020603050405020304" pitchFamily="18" charset="0"/>
              </a:rPr>
              <a:t>Industry</a:t>
            </a:r>
            <a:r>
              <a:rPr lang="it-IT" altLang="it-IT" b="1" i="1" dirty="0">
                <a:cs typeface="Times New Roman" panose="02020603050405020304" pitchFamily="18" charset="0"/>
              </a:rPr>
              <a:t> and </a:t>
            </a:r>
            <a:r>
              <a:rPr lang="it-IT" altLang="it-IT" b="1" i="1" dirty="0" err="1">
                <a:cs typeface="Times New Roman" panose="02020603050405020304" pitchFamily="18" charset="0"/>
              </a:rPr>
              <a:t>Trade</a:t>
            </a:r>
            <a:r>
              <a:rPr lang="it-IT" altLang="it-IT" dirty="0">
                <a:cs typeface="Times New Roman" panose="02020603050405020304" pitchFamily="18" charset="0"/>
              </a:rPr>
              <a:t>) = area territoriale circoscritta con una particolare vocazione produttiva, caratterizzata da un numero elevato di imprese di dimensioni medio-piccole, da una peculiare cultura economica e da una specifica rete associativa e istituzionale</a:t>
            </a:r>
            <a:r>
              <a:rPr lang="it-IT" altLang="it-IT" dirty="0" smtClean="0">
                <a:cs typeface="Times New Roman" panose="02020603050405020304" pitchFamily="18" charset="0"/>
              </a:rPr>
              <a:t>.</a:t>
            </a:r>
            <a:endParaRPr lang="it-IT" altLang="it-IT" sz="1600" dirty="0">
              <a:cs typeface="Times New Roman" panose="02020603050405020304" pitchFamily="18" charset="0"/>
            </a:endParaRPr>
          </a:p>
          <a:p>
            <a:r>
              <a:rPr lang="it-IT" altLang="it-IT" dirty="0">
                <a:cs typeface="Times New Roman" panose="02020603050405020304" pitchFamily="18" charset="0"/>
              </a:rPr>
              <a:t>Marshall riteneva che le economie di mercato tendessero verso imprese di grandi dimensioni (rendimenti di scala crescenti</a:t>
            </a:r>
            <a:r>
              <a:rPr lang="it-IT" altLang="it-IT" dirty="0" smtClean="0">
                <a:cs typeface="Times New Roman" panose="02020603050405020304" pitchFamily="18" charset="0"/>
              </a:rPr>
              <a:t>).</a:t>
            </a:r>
            <a:endParaRPr lang="it-IT" altLang="it-IT" sz="1100" dirty="0">
              <a:cs typeface="Times New Roman" panose="02020603050405020304" pitchFamily="18" charset="0"/>
            </a:endParaRPr>
          </a:p>
          <a:p>
            <a:r>
              <a:rPr lang="it-IT" altLang="it-IT" dirty="0">
                <a:cs typeface="Times New Roman" panose="02020603050405020304" pitchFamily="18" charset="0"/>
              </a:rPr>
              <a:t>Tuttavia in alcuni settori industriali l’attività produttiva si prestava ad essere svolta nell’ambito di un </a:t>
            </a:r>
            <a:r>
              <a:rPr lang="it-IT" altLang="it-IT" i="1" dirty="0">
                <a:cs typeface="Times New Roman" panose="02020603050405020304" pitchFamily="18" charset="0"/>
              </a:rPr>
              <a:t>network </a:t>
            </a:r>
            <a:r>
              <a:rPr lang="it-IT" altLang="it-IT" dirty="0">
                <a:cs typeface="Times New Roman" panose="02020603050405020304" pitchFamily="18" charset="0"/>
              </a:rPr>
              <a:t>di imprese di piccole e medie dimensioni, basate sul lavoro artigianale</a:t>
            </a:r>
            <a:r>
              <a:rPr lang="it-IT" altLang="it-IT" dirty="0" smtClean="0">
                <a:cs typeface="Times New Roman" panose="02020603050405020304" pitchFamily="18" charset="0"/>
              </a:rPr>
              <a:t>.</a:t>
            </a:r>
            <a:endParaRPr lang="it-IT" altLang="it-IT" sz="1050" dirty="0">
              <a:cs typeface="Times New Roman" panose="02020603050405020304" pitchFamily="18" charset="0"/>
            </a:endParaRPr>
          </a:p>
          <a:p>
            <a:r>
              <a:rPr lang="it-IT" altLang="it-IT" dirty="0">
                <a:cs typeface="Times New Roman" panose="02020603050405020304" pitchFamily="18" charset="0"/>
              </a:rPr>
              <a:t>Economie esterne all’impresa ma interne all’area</a:t>
            </a:r>
            <a:r>
              <a:rPr lang="it-IT" altLang="it-IT" dirty="0" smtClean="0">
                <a:cs typeface="Times New Roman" panose="02020603050405020304" pitchFamily="18" charset="0"/>
              </a:rPr>
              <a:t>.</a:t>
            </a:r>
            <a:endParaRPr lang="it-IT" altLang="it-IT" sz="1100" dirty="0">
              <a:cs typeface="Times New Roman" panose="02020603050405020304" pitchFamily="18" charset="0"/>
            </a:endParaRPr>
          </a:p>
          <a:p>
            <a:r>
              <a:rPr lang="it-IT" altLang="it-IT" dirty="0">
                <a:cs typeface="Times New Roman" panose="02020603050405020304" pitchFamily="18" charset="0"/>
              </a:rPr>
              <a:t>Un distretto agevola l’introduzione e la trasmissione di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innovazioni</a:t>
            </a:r>
            <a:r>
              <a:rPr lang="it-IT" altLang="it-IT" dirty="0">
                <a:cs typeface="Times New Roman" panose="02020603050405020304" pitchFamily="18" charset="0"/>
              </a:rPr>
              <a:t> e di miglioramenti, anche minimi</a:t>
            </a:r>
            <a:r>
              <a:rPr lang="it-IT" altLang="it-IT" dirty="0" smtClean="0">
                <a:cs typeface="Times New Roman" panose="02020603050405020304" pitchFamily="18" charset="0"/>
              </a:rPr>
              <a:t>.</a:t>
            </a:r>
            <a:endParaRPr lang="it-IT" altLang="it-IT" sz="1100" dirty="0">
              <a:cs typeface="Times New Roman" panose="02020603050405020304" pitchFamily="18" charset="0"/>
            </a:endParaRPr>
          </a:p>
          <a:p>
            <a:r>
              <a:rPr lang="it-IT" altLang="it-IT" dirty="0">
                <a:cs typeface="Times New Roman" panose="02020603050405020304" pitchFamily="18" charset="0"/>
              </a:rPr>
              <a:t>“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Atmosfera industriale</a:t>
            </a:r>
            <a:r>
              <a:rPr lang="it-IT" altLang="it-IT" dirty="0">
                <a:cs typeface="Times New Roman" panose="02020603050405020304" pitchFamily="18" charset="0"/>
              </a:rPr>
              <a:t>” di una particolare area agisce da catalizzatore di nuove energie esterne all’area stessa </a:t>
            </a:r>
            <a:r>
              <a:rPr lang="it-IT" altLang="it-IT" dirty="0"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it-IT" altLang="it-IT" dirty="0">
                <a:cs typeface="Times New Roman" panose="02020603050405020304" pitchFamily="18" charset="0"/>
              </a:rPr>
              <a:t> rafforzamento.</a:t>
            </a:r>
            <a:r>
              <a:rPr lang="it-IT" altLang="it-IT" dirty="0"/>
              <a:t>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152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it-IT" altLang="it-IT" b="1" dirty="0" smtClean="0">
                <a:cs typeface="Times New Roman" panose="02020603050405020304" pitchFamily="18" charset="0"/>
              </a:rPr>
              <a:t>La critica di </a:t>
            </a:r>
            <a:r>
              <a:rPr lang="it-IT" altLang="it-IT" b="1" dirty="0" err="1" smtClean="0">
                <a:cs typeface="Times New Roman" panose="02020603050405020304" pitchFamily="18" charset="0"/>
              </a:rPr>
              <a:t>Sraffa</a:t>
            </a:r>
            <a:r>
              <a:rPr lang="it-IT" altLang="it-IT" dirty="0" smtClean="0"/>
              <a:t> </a:t>
            </a:r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490270"/>
            <a:ext cx="8229600" cy="4525963"/>
          </a:xfrm>
        </p:spPr>
        <p:txBody>
          <a:bodyPr>
            <a:noAutofit/>
          </a:bodyPr>
          <a:lstStyle/>
          <a:p>
            <a:r>
              <a:rPr lang="it-IT" altLang="it-IT" sz="2200" dirty="0">
                <a:cs typeface="Times New Roman" panose="02020603050405020304" pitchFamily="18" charset="0"/>
              </a:rPr>
              <a:t>Problema: l’equilibrio </a:t>
            </a:r>
            <a:r>
              <a:rPr lang="it-IT" altLang="it-IT" sz="2200" dirty="0" err="1">
                <a:cs typeface="Times New Roman" panose="02020603050405020304" pitchFamily="18" charset="0"/>
              </a:rPr>
              <a:t>marshalliano</a:t>
            </a:r>
            <a:r>
              <a:rPr lang="it-IT" altLang="it-IT" sz="2200" dirty="0">
                <a:cs typeface="Times New Roman" panose="02020603050405020304" pitchFamily="18" charset="0"/>
              </a:rPr>
              <a:t> di lungo periodo prevede rendimenti costanti.</a:t>
            </a:r>
          </a:p>
          <a:p>
            <a:r>
              <a:rPr lang="it-IT" altLang="it-IT" sz="2200" dirty="0">
                <a:cs typeface="Times New Roman" panose="02020603050405020304" pitchFamily="18" charset="0"/>
              </a:rPr>
              <a:t>In realtà Marshall pensava che nel lungo periodo i rendimenti fossero crescenti (la curva di offerta è inclinata negativamente).</a:t>
            </a:r>
          </a:p>
          <a:p>
            <a:r>
              <a:rPr lang="it-IT" altLang="it-IT" sz="2200" dirty="0">
                <a:cs typeface="Times New Roman" panose="02020603050405020304" pitchFamily="18" charset="0"/>
              </a:rPr>
              <a:t>Ciò è incompatibile con l’ipotesi di concorrenza e sembra aprire la strada al monopolio: ogni impresa è infatti incentivata ad estendere la scala di produzione, abbassando i prezzi e scalzando dal mercato i concorrenti più piccoli.</a:t>
            </a:r>
            <a:r>
              <a:rPr lang="it-IT" altLang="it-IT" sz="2200" dirty="0"/>
              <a:t> </a:t>
            </a:r>
            <a:endParaRPr lang="it-IT" altLang="it-IT" sz="2200" dirty="0" smtClean="0"/>
          </a:p>
          <a:p>
            <a:r>
              <a:rPr lang="it-IT" altLang="it-IT" sz="2200" dirty="0">
                <a:cs typeface="Times New Roman" panose="02020603050405020304" pitchFamily="18" charset="0"/>
              </a:rPr>
              <a:t>“Sulle relazioni tra costo e quantità prodotta”, </a:t>
            </a:r>
            <a:r>
              <a:rPr lang="it-IT" altLang="it-IT" sz="2200" i="1" dirty="0">
                <a:cs typeface="Times New Roman" panose="02020603050405020304" pitchFamily="18" charset="0"/>
              </a:rPr>
              <a:t>Annali di Economia</a:t>
            </a:r>
            <a:r>
              <a:rPr lang="it-IT" altLang="it-IT" sz="2200" dirty="0">
                <a:cs typeface="Times New Roman" panose="02020603050405020304" pitchFamily="18" charset="0"/>
              </a:rPr>
              <a:t>, 1925;</a:t>
            </a:r>
          </a:p>
          <a:p>
            <a:r>
              <a:rPr lang="it-IT" altLang="it-IT" sz="2200" dirty="0">
                <a:cs typeface="Times New Roman" panose="02020603050405020304" pitchFamily="18" charset="0"/>
              </a:rPr>
              <a:t>“The </a:t>
            </a:r>
            <a:r>
              <a:rPr lang="it-IT" altLang="it-IT" sz="2200" dirty="0" err="1">
                <a:cs typeface="Times New Roman" panose="02020603050405020304" pitchFamily="18" charset="0"/>
              </a:rPr>
              <a:t>Laws</a:t>
            </a:r>
            <a:r>
              <a:rPr lang="it-IT" altLang="it-IT" sz="2200" dirty="0">
                <a:cs typeface="Times New Roman" panose="02020603050405020304" pitchFamily="18" charset="0"/>
              </a:rPr>
              <a:t> of </a:t>
            </a:r>
            <a:r>
              <a:rPr lang="it-IT" altLang="it-IT" sz="2200" dirty="0" err="1">
                <a:cs typeface="Times New Roman" panose="02020603050405020304" pitchFamily="18" charset="0"/>
              </a:rPr>
              <a:t>Returns</a:t>
            </a:r>
            <a:r>
              <a:rPr lang="it-IT" altLang="it-IT" sz="2200" dirty="0">
                <a:cs typeface="Times New Roman" panose="02020603050405020304" pitchFamily="18" charset="0"/>
              </a:rPr>
              <a:t> Under Competitive </a:t>
            </a:r>
            <a:r>
              <a:rPr lang="it-IT" altLang="it-IT" sz="2200" dirty="0" err="1">
                <a:cs typeface="Times New Roman" panose="02020603050405020304" pitchFamily="18" charset="0"/>
              </a:rPr>
              <a:t>Conditions</a:t>
            </a:r>
            <a:r>
              <a:rPr lang="it-IT" altLang="it-IT" sz="2200" dirty="0">
                <a:cs typeface="Times New Roman" panose="02020603050405020304" pitchFamily="18" charset="0"/>
              </a:rPr>
              <a:t>”, </a:t>
            </a:r>
            <a:r>
              <a:rPr lang="it-IT" altLang="it-IT" sz="2200" i="1" dirty="0" err="1">
                <a:cs typeface="Times New Roman" panose="02020603050405020304" pitchFamily="18" charset="0"/>
              </a:rPr>
              <a:t>Economic</a:t>
            </a:r>
            <a:r>
              <a:rPr lang="it-IT" altLang="it-IT" sz="2200" i="1" dirty="0">
                <a:cs typeface="Times New Roman" panose="02020603050405020304" pitchFamily="18" charset="0"/>
              </a:rPr>
              <a:t> Journal</a:t>
            </a:r>
            <a:r>
              <a:rPr lang="it-IT" altLang="it-IT" sz="2200" dirty="0">
                <a:cs typeface="Times New Roman" panose="02020603050405020304" pitchFamily="18" charset="0"/>
              </a:rPr>
              <a:t>, 1926</a:t>
            </a:r>
            <a:endParaRPr lang="it-IT" altLang="it-IT" sz="220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74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it-IT" altLang="it-IT" dirty="0" smtClean="0"/>
              <a:t>La teoria monetaria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dirty="0"/>
              <a:t>Marshall </a:t>
            </a:r>
            <a:r>
              <a:rPr lang="en-GB" altLang="it-IT" dirty="0"/>
              <a:t>è </a:t>
            </a:r>
            <a:r>
              <a:rPr lang="en-GB" altLang="it-IT" dirty="0" err="1"/>
              <a:t>all’origine</a:t>
            </a:r>
            <a:r>
              <a:rPr lang="en-GB" altLang="it-IT" dirty="0"/>
              <a:t> </a:t>
            </a:r>
            <a:r>
              <a:rPr lang="en-GB" altLang="it-IT" dirty="0" err="1"/>
              <a:t>della</a:t>
            </a:r>
            <a:r>
              <a:rPr lang="en-GB" altLang="it-IT" dirty="0"/>
              <a:t> </a:t>
            </a:r>
            <a:r>
              <a:rPr lang="en-GB" altLang="it-IT" dirty="0" err="1"/>
              <a:t>teoria</a:t>
            </a:r>
            <a:r>
              <a:rPr lang="en-GB" altLang="it-IT" dirty="0"/>
              <a:t> </a:t>
            </a:r>
            <a:r>
              <a:rPr lang="en-GB" altLang="it-IT" dirty="0" err="1"/>
              <a:t>delle</a:t>
            </a:r>
            <a:r>
              <a:rPr lang="en-GB" altLang="it-IT" dirty="0"/>
              <a:t> “</a:t>
            </a:r>
            <a:r>
              <a:rPr lang="en-GB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scorte</a:t>
            </a:r>
            <a:r>
              <a:rPr lang="en-GB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liquide</a:t>
            </a:r>
            <a:r>
              <a:rPr lang="en-GB" altLang="it-IT" dirty="0"/>
              <a:t>”, </a:t>
            </a:r>
            <a:r>
              <a:rPr lang="en-GB" altLang="it-IT" dirty="0" err="1"/>
              <a:t>una</a:t>
            </a:r>
            <a:r>
              <a:rPr lang="en-GB" altLang="it-IT" dirty="0"/>
              <a:t> </a:t>
            </a:r>
            <a:r>
              <a:rPr lang="en-GB" altLang="it-IT" dirty="0" err="1"/>
              <a:t>versione</a:t>
            </a:r>
            <a:r>
              <a:rPr lang="en-GB" altLang="it-IT" dirty="0"/>
              <a:t> </a:t>
            </a:r>
            <a:r>
              <a:rPr lang="en-GB" altLang="it-IT" dirty="0" err="1"/>
              <a:t>della</a:t>
            </a:r>
            <a:r>
              <a:rPr lang="en-GB" altLang="it-IT" dirty="0"/>
              <a:t> </a:t>
            </a:r>
            <a:r>
              <a:rPr lang="en-GB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</a:t>
            </a:r>
            <a:r>
              <a:rPr lang="en-GB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quantitativa</a:t>
            </a:r>
            <a:r>
              <a:rPr lang="en-GB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della</a:t>
            </a:r>
            <a:r>
              <a:rPr lang="en-GB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moneta</a:t>
            </a:r>
            <a:r>
              <a:rPr lang="en-GB" altLang="it-IT" dirty="0"/>
              <a:t> </a:t>
            </a:r>
            <a:r>
              <a:rPr lang="en-GB" altLang="it-IT" dirty="0" err="1"/>
              <a:t>che</a:t>
            </a:r>
            <a:r>
              <a:rPr lang="en-GB" altLang="it-IT" dirty="0"/>
              <a:t> pone </a:t>
            </a:r>
            <a:r>
              <a:rPr lang="en-GB" altLang="it-IT" dirty="0" err="1"/>
              <a:t>l’accento</a:t>
            </a:r>
            <a:r>
              <a:rPr lang="en-GB" altLang="it-IT" dirty="0"/>
              <a:t> </a:t>
            </a:r>
            <a:r>
              <a:rPr lang="en-GB" altLang="it-IT" dirty="0" err="1"/>
              <a:t>sulle</a:t>
            </a:r>
            <a:r>
              <a:rPr lang="en-GB" altLang="it-IT" dirty="0"/>
              <a:t> </a:t>
            </a:r>
            <a:r>
              <a:rPr lang="en-GB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scelte</a:t>
            </a:r>
            <a:r>
              <a:rPr lang="en-GB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soggettive</a:t>
            </a:r>
            <a:r>
              <a:rPr lang="en-GB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it-IT" dirty="0" err="1"/>
              <a:t>dei</a:t>
            </a:r>
            <a:r>
              <a:rPr lang="en-GB" altLang="it-IT" dirty="0"/>
              <a:t> </a:t>
            </a:r>
            <a:r>
              <a:rPr lang="en-GB" altLang="it-IT" dirty="0" err="1"/>
              <a:t>singoli</a:t>
            </a:r>
            <a:r>
              <a:rPr lang="en-GB" altLang="it-IT" dirty="0"/>
              <a:t> </a:t>
            </a:r>
            <a:r>
              <a:rPr lang="en-GB" altLang="it-IT" dirty="0" err="1"/>
              <a:t>agenti</a:t>
            </a:r>
            <a:r>
              <a:rPr lang="en-GB" altLang="it-IT" dirty="0" smtClean="0"/>
              <a:t>.</a:t>
            </a:r>
            <a:endParaRPr lang="en-GB" altLang="it-IT" sz="1100" dirty="0"/>
          </a:p>
          <a:p>
            <a:r>
              <a:rPr lang="en-GB" altLang="it-IT" dirty="0"/>
              <a:t>1871. </a:t>
            </a:r>
            <a:r>
              <a:rPr lang="en-GB" altLang="it-IT" i="1" dirty="0" err="1"/>
              <a:t>Saggio</a:t>
            </a:r>
            <a:r>
              <a:rPr lang="en-GB" altLang="it-IT" i="1" dirty="0"/>
              <a:t> </a:t>
            </a:r>
            <a:r>
              <a:rPr lang="en-GB" altLang="it-IT" i="1" dirty="0" err="1"/>
              <a:t>sulla</a:t>
            </a:r>
            <a:r>
              <a:rPr lang="en-GB" altLang="it-IT" i="1" dirty="0"/>
              <a:t> </a:t>
            </a:r>
            <a:r>
              <a:rPr lang="en-GB" altLang="it-IT" i="1" dirty="0" err="1"/>
              <a:t>moneta</a:t>
            </a:r>
            <a:r>
              <a:rPr lang="en-GB" altLang="it-IT" dirty="0"/>
              <a:t>. Prima </a:t>
            </a:r>
            <a:r>
              <a:rPr lang="en-GB" altLang="it-IT" dirty="0" err="1"/>
              <a:t>esposizione</a:t>
            </a:r>
            <a:r>
              <a:rPr lang="en-GB" altLang="it-IT" dirty="0"/>
              <a:t> del </a:t>
            </a:r>
            <a:r>
              <a:rPr lang="en-GB" altLang="it-IT" dirty="0" err="1"/>
              <a:t>concetto</a:t>
            </a:r>
            <a:r>
              <a:rPr lang="en-GB" altLang="it-IT" dirty="0"/>
              <a:t> di “</a:t>
            </a:r>
            <a:r>
              <a:rPr lang="en-GB" altLang="it-IT" dirty="0" err="1"/>
              <a:t>scorte</a:t>
            </a:r>
            <a:r>
              <a:rPr lang="en-GB" altLang="it-IT" dirty="0"/>
              <a:t> </a:t>
            </a:r>
            <a:r>
              <a:rPr lang="en-GB" altLang="it-IT" dirty="0" err="1"/>
              <a:t>liquide</a:t>
            </a:r>
            <a:r>
              <a:rPr lang="en-GB" altLang="it-IT" dirty="0"/>
              <a:t>”. </a:t>
            </a:r>
            <a:endParaRPr lang="en-GB" altLang="it-IT" sz="1100" dirty="0"/>
          </a:p>
          <a:p>
            <a:r>
              <a:rPr lang="it-IT" altLang="it-IT" dirty="0"/>
              <a:t>La moneta si differenzia dagli altri beni per il fatto di essere convertibile senza costi aggiuntivi in un qualunque altro bene o servizio offerto sul mercato; </a:t>
            </a:r>
            <a:endParaRPr lang="it-IT" altLang="it-IT" sz="800" dirty="0"/>
          </a:p>
          <a:p>
            <a:r>
              <a:rPr lang="it-IT" altLang="it-IT" dirty="0"/>
              <a:t>La moneta, d’altra parte, è per definizione infruttifera; </a:t>
            </a:r>
            <a:endParaRPr lang="it-IT" altLang="it-IT" sz="1050" dirty="0"/>
          </a:p>
          <a:p>
            <a:r>
              <a:rPr lang="it-IT" altLang="it-IT" dirty="0">
                <a:sym typeface="Wingdings" panose="05000000000000000000" pitchFamily="2" charset="2"/>
              </a:rPr>
              <a:t> </a:t>
            </a:r>
            <a:r>
              <a:rPr lang="it-IT" altLang="it-IT" dirty="0"/>
              <a:t>mantenendo una parte delle proprie disponibilità in forma liquida, l’agente economico deve rinunciare ai proventi che avrebbe potuto percepire investendo tali somme in attività finanziarie o di tipo produttivo. </a:t>
            </a:r>
          </a:p>
          <a:p>
            <a:r>
              <a:rPr lang="it-IT" dirty="0" smtClean="0"/>
              <a:t>Equazione di </a:t>
            </a:r>
            <a:r>
              <a:rPr lang="it-IT" dirty="0"/>
              <a:t>C</a:t>
            </a:r>
            <a:r>
              <a:rPr lang="it-IT" dirty="0" smtClean="0"/>
              <a:t>ambridge </a:t>
            </a:r>
            <a:r>
              <a:rPr lang="it-IT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M=</a:t>
            </a:r>
            <a:r>
              <a:rPr lang="it-IT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kPY</a:t>
            </a:r>
            <a:r>
              <a:rPr lang="it-IT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i="1" dirty="0" smtClean="0"/>
          </a:p>
          <a:p>
            <a:r>
              <a:rPr lang="it-IT" i="1" dirty="0" smtClean="0"/>
              <a:t>k=</a:t>
            </a:r>
            <a:r>
              <a:rPr lang="it-IT" dirty="0" smtClean="0"/>
              <a:t>percentuale di moneta detenuta come scorta liquida</a:t>
            </a:r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27471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visione di </a:t>
            </a:r>
            <a:r>
              <a:rPr lang="it-IT" dirty="0"/>
              <a:t>M</a:t>
            </a:r>
            <a:r>
              <a:rPr lang="it-IT" dirty="0" smtClean="0"/>
              <a:t>arshall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Fiducia nel progresso – evoluzione graduale (</a:t>
            </a:r>
            <a:r>
              <a:rPr lang="it-IT" i="1" dirty="0" smtClean="0"/>
              <a:t>natura non </a:t>
            </a:r>
            <a:r>
              <a:rPr lang="it-IT" i="1" dirty="0" err="1" smtClean="0"/>
              <a:t>facit</a:t>
            </a:r>
            <a:r>
              <a:rPr lang="it-IT" i="1" dirty="0" smtClean="0"/>
              <a:t> </a:t>
            </a:r>
            <a:r>
              <a:rPr lang="it-IT" i="1" dirty="0" err="1" smtClean="0"/>
              <a:t>saltus</a:t>
            </a:r>
            <a:r>
              <a:rPr lang="it-IT" dirty="0" smtClean="0"/>
              <a:t>)</a:t>
            </a:r>
          </a:p>
          <a:p>
            <a:r>
              <a:rPr lang="it-IT" dirty="0" smtClean="0"/>
              <a:t>Non teme lo stato stazionario: rendimenti di scala crescenti, progresso tecnologico.</a:t>
            </a:r>
          </a:p>
          <a:p>
            <a:r>
              <a:rPr lang="it-IT" dirty="0" smtClean="0"/>
              <a:t>Con il progresso economico</a:t>
            </a:r>
          </a:p>
          <a:p>
            <a:pPr lvl="1"/>
            <a:r>
              <a:rPr lang="it-IT" dirty="0" smtClean="0"/>
              <a:t>Salari più elevati</a:t>
            </a:r>
          </a:p>
          <a:p>
            <a:pPr lvl="1"/>
            <a:r>
              <a:rPr lang="it-IT" dirty="0" smtClean="0"/>
              <a:t>Maggiore tempo libero</a:t>
            </a:r>
          </a:p>
          <a:p>
            <a:r>
              <a:rPr lang="it-IT" dirty="0" smtClean="0"/>
              <a:t>Lo stato poteva intervenire</a:t>
            </a:r>
          </a:p>
          <a:p>
            <a:pPr lvl="1"/>
            <a:r>
              <a:rPr lang="it-IT" dirty="0" smtClean="0"/>
              <a:t>Spese per l’istruzione</a:t>
            </a:r>
          </a:p>
          <a:p>
            <a:pPr lvl="1"/>
            <a:r>
              <a:rPr lang="it-IT" dirty="0" smtClean="0"/>
              <a:t>Politica urbanistica e degli alloggi</a:t>
            </a:r>
          </a:p>
          <a:p>
            <a:pPr lvl="1"/>
            <a:r>
              <a:rPr lang="it-IT" dirty="0" smtClean="0"/>
              <a:t>Tassazione progressiva</a:t>
            </a:r>
          </a:p>
          <a:p>
            <a:pPr lvl="1"/>
            <a:r>
              <a:rPr lang="it-IT" dirty="0" smtClean="0"/>
              <a:t>Incoraggiare le industrie con rendimenti crescenti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05238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metodo nella economia </a:t>
            </a:r>
            <a:r>
              <a:rPr lang="it-IT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marshalliana</a:t>
            </a:r>
            <a:endParaRPr lang="it-IT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4522" y="1560555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it-IT" altLang="it-IT" dirty="0">
                <a:cs typeface="Times New Roman" panose="02020603050405020304" pitchFamily="18" charset="0"/>
              </a:rPr>
              <a:t>Per primo usa il termine “</a:t>
            </a:r>
            <a:r>
              <a:rPr lang="it-IT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economics</a:t>
            </a:r>
            <a:r>
              <a:rPr lang="it-IT" altLang="it-IT" dirty="0">
                <a:cs typeface="Times New Roman" panose="02020603050405020304" pitchFamily="18" charset="0"/>
              </a:rPr>
              <a:t>”: l’economia è una </a:t>
            </a:r>
            <a:r>
              <a:rPr lang="it-IT" altLang="it-IT" b="1" dirty="0">
                <a:cs typeface="Times New Roman" panose="02020603050405020304" pitchFamily="18" charset="0"/>
              </a:rPr>
              <a:t>scienza</a:t>
            </a:r>
            <a:r>
              <a:rPr lang="it-IT" altLang="it-IT" dirty="0">
                <a:cs typeface="Times New Roman" panose="02020603050405020304" pitchFamily="18" charset="0"/>
              </a:rPr>
              <a:t>. E’ affine non tanto alle scienze fisiche quanto a quelle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storico-sociali</a:t>
            </a:r>
            <a:r>
              <a:rPr lang="it-IT" altLang="it-IT" b="1" dirty="0">
                <a:cs typeface="Times New Roman" panose="02020603050405020304" pitchFamily="18" charset="0"/>
              </a:rPr>
              <a:t> (</a:t>
            </a:r>
            <a:r>
              <a:rPr lang="it-IT" altLang="it-IT" b="1" dirty="0"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it-IT" altLang="it-IT" b="1" dirty="0">
                <a:cs typeface="Times New Roman" panose="02020603050405020304" pitchFamily="18" charset="0"/>
              </a:rPr>
              <a:t> </a:t>
            </a:r>
            <a:r>
              <a:rPr lang="it-IT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Schmoller</a:t>
            </a:r>
            <a:r>
              <a:rPr lang="it-IT" altLang="it-IT" b="1" dirty="0">
                <a:cs typeface="Times New Roman" panose="02020603050405020304" pitchFamily="18" charset="0"/>
              </a:rPr>
              <a:t>)</a:t>
            </a:r>
            <a:r>
              <a:rPr lang="it-IT" altLang="it-IT" dirty="0">
                <a:cs typeface="Times New Roman" panose="02020603050405020304" pitchFamily="18" charset="0"/>
              </a:rPr>
              <a:t> e, tra quelle naturali, alla </a:t>
            </a:r>
            <a:r>
              <a:rPr lang="it-IT" altLang="it-IT" b="1" dirty="0">
                <a:cs typeface="Times New Roman" panose="02020603050405020304" pitchFamily="18" charset="0"/>
              </a:rPr>
              <a:t>biologia (</a:t>
            </a:r>
            <a:r>
              <a:rPr lang="it-IT" altLang="it-IT" b="1" dirty="0"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it-IT" altLang="it-IT" b="1" dirty="0">
                <a:cs typeface="Times New Roman" panose="02020603050405020304" pitchFamily="18" charset="0"/>
              </a:rPr>
              <a:t>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Herbert</a:t>
            </a:r>
            <a:r>
              <a:rPr lang="it-IT" altLang="it-IT" b="1" dirty="0" smtClean="0">
                <a:cs typeface="Times New Roman" panose="02020603050405020304" pitchFamily="18" charset="0"/>
              </a:rPr>
              <a:t>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Spencer </a:t>
            </a:r>
            <a:r>
              <a:rPr lang="it-IT" altLang="it-IT" dirty="0" smtClean="0">
                <a:cs typeface="Times New Roman" panose="02020603050405020304" pitchFamily="18" charset="0"/>
              </a:rPr>
              <a:t>– filosofo britannico (1820-1903)</a:t>
            </a:r>
            <a:r>
              <a:rPr lang="it-IT" alt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it-IT" altLang="it-IT" dirty="0" smtClean="0">
                <a:cs typeface="Times New Roman" panose="02020603050405020304" pitchFamily="18" charset="0"/>
              </a:rPr>
              <a:t>evoluzionista (biologia-società). </a:t>
            </a:r>
            <a:endParaRPr lang="it-IT" altLang="it-IT" dirty="0">
              <a:cs typeface="Times New Roman" panose="02020603050405020304" pitchFamily="18" charset="0"/>
            </a:endParaRPr>
          </a:p>
          <a:p>
            <a:endParaRPr lang="it-IT" altLang="it-IT" sz="2000" dirty="0">
              <a:cs typeface="Times New Roman" panose="02020603050405020304" pitchFamily="18" charset="0"/>
            </a:endParaRPr>
          </a:p>
          <a:p>
            <a:r>
              <a:rPr lang="it-IT" altLang="it-IT" dirty="0">
                <a:cs typeface="Times New Roman" panose="02020603050405020304" pitchFamily="18" charset="0"/>
              </a:rPr>
              <a:t>Metodo complesso: combinazione di rigore logico-analitico e di ricorso all’esperienza storica.</a:t>
            </a:r>
          </a:p>
          <a:p>
            <a:endParaRPr lang="it-IT" altLang="it-IT" sz="1200" dirty="0">
              <a:cs typeface="Times New Roman" panose="02020603050405020304" pitchFamily="18" charset="0"/>
            </a:endParaRPr>
          </a:p>
          <a:p>
            <a:r>
              <a:rPr lang="it-IT" altLang="it-IT" dirty="0">
                <a:cs typeface="Times New Roman" panose="02020603050405020304" pitchFamily="18" charset="0"/>
              </a:rPr>
              <a:t>Riteneva utile l’uso della matematica, ma solo per la statica economica</a:t>
            </a:r>
          </a:p>
          <a:p>
            <a:endParaRPr lang="it-IT" altLang="it-IT" sz="1400" dirty="0">
              <a:cs typeface="Times New Roman" panose="02020603050405020304" pitchFamily="18" charset="0"/>
            </a:endParaRPr>
          </a:p>
          <a:p>
            <a:r>
              <a:rPr lang="it-IT" altLang="it-IT" dirty="0">
                <a:cs typeface="Times New Roman" panose="02020603050405020304" pitchFamily="18" charset="0"/>
              </a:rPr>
              <a:t>I concetti economici devono essere espressi in un linguaggio semplice e accessibile. L’analisi economica deve servire a interpretare la realtà.</a:t>
            </a:r>
          </a:p>
          <a:p>
            <a:endParaRPr lang="it-IT" altLang="it-IT" sz="2000" dirty="0">
              <a:cs typeface="Times New Roman" panose="02020603050405020304" pitchFamily="18" charset="0"/>
            </a:endParaRPr>
          </a:p>
          <a:p>
            <a:pPr algn="just"/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metodo del </a:t>
            </a:r>
            <a:r>
              <a:rPr lang="it-IT" altLang="it-IT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coeteris</a:t>
            </a:r>
            <a:r>
              <a:rPr lang="it-IT" altLang="it-IT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it-IT" altLang="it-IT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paribus</a:t>
            </a:r>
            <a:r>
              <a:rPr lang="it-IT" altLang="it-IT" dirty="0">
                <a:cs typeface="Times New Roman" panose="02020603050405020304" pitchFamily="18" charset="0"/>
              </a:rPr>
              <a:t>: far variare un elemento solo alla volta e osservarne le conseguenze: statica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comparata</a:t>
            </a:r>
            <a:r>
              <a:rPr lang="it-IT" altLang="it-IT" dirty="0">
                <a:cs typeface="Times New Roman" panose="02020603050405020304" pitchFamily="18" charset="0"/>
              </a:rPr>
              <a:t>.</a:t>
            </a:r>
          </a:p>
          <a:p>
            <a:pPr algn="just"/>
            <a:endParaRPr lang="it-IT" alt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83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L’equilibrio parziale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dirty="0" smtClean="0">
                <a:cs typeface="Times New Roman" panose="02020603050405020304" pitchFamily="18" charset="0"/>
              </a:rPr>
              <a:t>Obiettivo: costruire</a:t>
            </a:r>
            <a:r>
              <a:rPr lang="it-IT" altLang="it-IT" dirty="0">
                <a:cs typeface="Times New Roman" panose="02020603050405020304" pitchFamily="18" charset="0"/>
              </a:rPr>
              <a:t>, con riferimento ad un determinato mercato, una </a:t>
            </a:r>
            <a:r>
              <a:rPr lang="it-IT" altLang="it-IT" dirty="0" smtClean="0">
                <a:cs typeface="Times New Roman" panose="02020603050405020304" pitchFamily="18" charset="0"/>
              </a:rPr>
              <a:t>relazione funzionale </a:t>
            </a:r>
            <a:r>
              <a:rPr lang="it-IT" altLang="it-IT" dirty="0">
                <a:cs typeface="Times New Roman" panose="02020603050405020304" pitchFamily="18" charset="0"/>
              </a:rPr>
              <a:t>tra le quantità domandate di un bene e il suo prezzo </a:t>
            </a:r>
            <a:r>
              <a:rPr lang="it-IT" altLang="it-IT" dirty="0" smtClean="0">
                <a:cs typeface="Times New Roman" panose="02020603050405020304" pitchFamily="18" charset="0"/>
              </a:rPr>
              <a:t>in </a:t>
            </a:r>
            <a:r>
              <a:rPr lang="it-IT" altLang="it-IT" dirty="0">
                <a:cs typeface="Times New Roman" panose="02020603050405020304" pitchFamily="18" charset="0"/>
              </a:rPr>
              <a:t>un determinato istante di tempo,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nell’ipotesi che rimangano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costanti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i prezzi degli altri beni, i redditi e i gusti dei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consumatori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 smtClean="0">
                <a:cs typeface="Times New Roman" panose="02020603050405020304" pitchFamily="18" charset="0"/>
              </a:rPr>
              <a:t> </a:t>
            </a:r>
            <a:r>
              <a:rPr lang="it-IT" altLang="it-IT" dirty="0">
                <a:cs typeface="Times New Roman" panose="02020603050405020304" pitchFamily="18" charset="0"/>
              </a:rPr>
              <a:t>Marshall sapeva che nell’economia i mercati erano interdipendenti.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>
                <a:cs typeface="Times New Roman" panose="02020603050405020304" pitchFamily="18" charset="0"/>
              </a:rPr>
              <a:t>La procedura era valida solo a livello di prima approssimazione.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 smtClean="0">
                <a:cs typeface="Times New Roman" panose="02020603050405020304" pitchFamily="18" charset="0"/>
              </a:rPr>
              <a:t>Minore </a:t>
            </a:r>
            <a:r>
              <a:rPr lang="it-IT" altLang="it-IT" dirty="0">
                <a:cs typeface="Times New Roman" panose="02020603050405020304" pitchFamily="18" charset="0"/>
              </a:rPr>
              <a:t>rigore compensato da un livello di formalizzazione minore: più facile utilizzazione pratica</a:t>
            </a:r>
            <a:r>
              <a:rPr lang="it-IT" altLang="it-IT" dirty="0" smtClean="0">
                <a:cs typeface="Times New Roman" panose="02020603050405020304" pitchFamily="18" charset="0"/>
              </a:rPr>
              <a:t>.</a:t>
            </a:r>
            <a:endParaRPr lang="it-IT" altLang="it-IT" sz="2000" dirty="0"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 smtClean="0">
                <a:cs typeface="Times New Roman" panose="02020603050405020304" pitchFamily="18" charset="0"/>
              </a:rPr>
              <a:t>Ma </a:t>
            </a:r>
            <a:r>
              <a:rPr lang="it-IT" altLang="it-IT" dirty="0">
                <a:cs typeface="Times New Roman" panose="02020603050405020304" pitchFamily="18" charset="0"/>
              </a:rPr>
              <a:t>la statica comparata è solo un primo passo; non spiega le leggi di sviluppo delle società </a:t>
            </a:r>
            <a:r>
              <a:rPr lang="it-IT" altLang="it-IT" dirty="0"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it-IT" altLang="it-IT" dirty="0">
                <a:cs typeface="Times New Roman" panose="02020603050405020304" pitchFamily="18" charset="0"/>
              </a:rPr>
              <a:t> analisi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dinamica,</a:t>
            </a:r>
            <a:r>
              <a:rPr lang="it-IT" altLang="it-IT" dirty="0">
                <a:cs typeface="Times New Roman" panose="02020603050405020304" pitchFamily="18" charset="0"/>
              </a:rPr>
              <a:t> con concetti tratti dalla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biologia</a:t>
            </a:r>
            <a:r>
              <a:rPr lang="it-IT" altLang="it-IT" dirty="0">
                <a:cs typeface="Times New Roman" panose="02020603050405020304" pitchFamily="18" charset="0"/>
              </a:rPr>
              <a:t>.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9936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Gli obiettivi sociali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it-IT" dirty="0"/>
              <a:t>“Political economy or economics is a study of mankind in the ordinary business of life; it examines that part of individual and social action which is most closely connected with the attainment and with the use of the material requisites of </a:t>
            </a:r>
            <a:r>
              <a:rPr lang="en-US" altLang="it-IT" dirty="0" smtClean="0"/>
              <a:t>wellbeing…</a:t>
            </a:r>
            <a:endParaRPr lang="en-US" altLang="it-IT" dirty="0"/>
          </a:p>
          <a:p>
            <a:r>
              <a:rPr lang="en-US" altLang="it-IT" dirty="0" smtClean="0"/>
              <a:t>The </a:t>
            </a:r>
            <a:r>
              <a:rPr lang="en-US" altLang="it-IT" dirty="0"/>
              <a:t>hope that poverty and ignorance may gradually be extinguished, derives indeed much support from the steady progress of the working classes during the nineteenth century</a:t>
            </a:r>
            <a:r>
              <a:rPr lang="en-US" altLang="it-IT" dirty="0" smtClean="0"/>
              <a:t>…</a:t>
            </a:r>
          </a:p>
          <a:p>
            <a:r>
              <a:rPr lang="en-US" altLang="it-IT" dirty="0"/>
              <a:t>This progress has done more than anything else to give practical interest to the question whether it is really impossible that all should start in the world with a fair chance of leading a cultured life, free from the pains of poverty and the stagnating influences of excessive mechanical </a:t>
            </a:r>
            <a:r>
              <a:rPr lang="en-US" altLang="it-IT" dirty="0" smtClean="0"/>
              <a:t>toil…</a:t>
            </a:r>
          </a:p>
          <a:p>
            <a:r>
              <a:rPr lang="en-US" altLang="it-IT" dirty="0" smtClean="0"/>
              <a:t>The </a:t>
            </a:r>
            <a:r>
              <a:rPr lang="en-US" altLang="it-IT" dirty="0"/>
              <a:t>answer depends in a great measure upon facts and inferences, which are within the province of economics; and this it is which gives to economic studies their chief and their highest interest</a:t>
            </a:r>
            <a:r>
              <a:rPr lang="en-US" altLang="it-IT" dirty="0" smtClean="0"/>
              <a:t>.”</a:t>
            </a:r>
          </a:p>
          <a:p>
            <a:endParaRPr lang="it-IT" altLang="it-IT" dirty="0"/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075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teoria del valore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altLang="it-IT" dirty="0">
                <a:cs typeface="Times New Roman" panose="02020603050405020304" pitchFamily="18" charset="0"/>
              </a:rPr>
              <a:t>La teoria </a:t>
            </a:r>
            <a:r>
              <a:rPr lang="it-IT" altLang="it-IT" dirty="0" err="1">
                <a:cs typeface="Times New Roman" panose="02020603050405020304" pitchFamily="18" charset="0"/>
              </a:rPr>
              <a:t>marshalliana</a:t>
            </a:r>
            <a:r>
              <a:rPr lang="it-IT" altLang="it-IT" dirty="0">
                <a:cs typeface="Times New Roman" panose="02020603050405020304" pitchFamily="18" charset="0"/>
              </a:rPr>
              <a:t> del valore si propone come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sintesi</a:t>
            </a:r>
            <a:r>
              <a:rPr lang="it-IT" altLang="it-IT" dirty="0">
                <a:cs typeface="Times New Roman" panose="02020603050405020304" pitchFamily="18" charset="0"/>
              </a:rPr>
              <a:t> tra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marginalisti</a:t>
            </a:r>
            <a:r>
              <a:rPr lang="it-IT" altLang="it-IT" dirty="0">
                <a:cs typeface="Times New Roman" panose="02020603050405020304" pitchFamily="18" charset="0"/>
              </a:rPr>
              <a:t> e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classici</a:t>
            </a:r>
            <a:r>
              <a:rPr lang="it-IT" altLang="it-IT" dirty="0" smtClean="0">
                <a:cs typeface="Times New Roman" panose="02020603050405020304" pitchFamily="18" charset="0"/>
              </a:rPr>
              <a:t>.</a:t>
            </a:r>
            <a:r>
              <a:rPr lang="it-IT" altLang="it-IT" dirty="0" smtClean="0"/>
              <a:t> </a:t>
            </a:r>
          </a:p>
          <a:p>
            <a:r>
              <a:rPr lang="it-IT" altLang="it-IT" dirty="0" smtClean="0"/>
              <a:t>Il prezzo si determina dall’incontro della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domanda</a:t>
            </a:r>
            <a:r>
              <a:rPr lang="it-IT" altLang="it-IT" dirty="0" smtClean="0"/>
              <a:t> e dell’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offerta</a:t>
            </a:r>
          </a:p>
          <a:p>
            <a:r>
              <a:rPr lang="it-IT" altLang="it-IT" dirty="0" smtClean="0"/>
              <a:t>Dietro la domanda:</a:t>
            </a:r>
          </a:p>
          <a:p>
            <a:pPr lvl="1"/>
            <a:r>
              <a:rPr lang="it-IT" altLang="it-IT" dirty="0" smtClean="0"/>
              <a:t>Le scelte del consumatore </a:t>
            </a:r>
            <a:r>
              <a:rPr lang="it-IT" altLang="it-IT" dirty="0" smtClean="0">
                <a:sym typeface="Symbol" panose="05050102010706020507" pitchFamily="18" charset="2"/>
              </a:rPr>
              <a:t> teoria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dell’utilità marginale</a:t>
            </a:r>
            <a:r>
              <a:rPr lang="it-IT" altLang="it-IT" dirty="0" smtClean="0">
                <a:sym typeface="Symbol" panose="05050102010706020507" pitchFamily="18" charset="2"/>
              </a:rPr>
              <a:t> </a:t>
            </a:r>
          </a:p>
          <a:p>
            <a:r>
              <a:rPr lang="it-IT" altLang="it-IT" dirty="0" smtClean="0">
                <a:sym typeface="Symbol" panose="05050102010706020507" pitchFamily="18" charset="2"/>
              </a:rPr>
              <a:t>Dietro l’offerta</a:t>
            </a:r>
          </a:p>
          <a:p>
            <a:pPr lvl="1"/>
            <a:r>
              <a:rPr lang="it-IT" altLang="it-IT" dirty="0" smtClean="0">
                <a:sym typeface="Symbol" panose="05050102010706020507" pitchFamily="18" charset="2"/>
              </a:rPr>
              <a:t>I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costi di produzione </a:t>
            </a:r>
            <a:r>
              <a:rPr lang="it-IT" altLang="it-IT" dirty="0" smtClean="0">
                <a:sym typeface="Symbol" panose="05050102010706020507" pitchFamily="18" charset="2"/>
              </a:rPr>
              <a:t>(teoria classica)</a:t>
            </a:r>
            <a:endParaRPr lang="it-IT" altLang="it-IT" dirty="0" smtClean="0"/>
          </a:p>
          <a:p>
            <a:endParaRPr lang="it-IT" altLang="it-IT" dirty="0" smtClean="0"/>
          </a:p>
          <a:p>
            <a:endParaRPr lang="it-IT" altLang="it-IT" dirty="0"/>
          </a:p>
          <a:p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1587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Teoria della domanda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464193"/>
            <a:ext cx="8229600" cy="452596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altLang="it-IT" sz="2000" dirty="0">
                <a:cs typeface="Times New Roman" panose="02020603050405020304" pitchFamily="18" charset="0"/>
              </a:rPr>
              <a:t>Marshall cerca di capire come si passa da una curva di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utilità marginale decrescente</a:t>
            </a:r>
            <a:r>
              <a:rPr lang="it-IT" altLang="it-IT" sz="2000" dirty="0">
                <a:cs typeface="Times New Roman" panose="02020603050405020304" pitchFamily="18" charset="0"/>
              </a:rPr>
              <a:t> a una curva di </a:t>
            </a:r>
            <a:r>
              <a:rPr lang="it-IT" alt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domanda decrescente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.</a:t>
            </a:r>
            <a:endParaRPr lang="it-IT" altLang="it-IT" sz="2000" dirty="0"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2000" dirty="0">
                <a:cs typeface="Times New Roman" panose="02020603050405020304" pitchFamily="18" charset="0"/>
              </a:rPr>
              <a:t>L’utilità è difficilmente misurabile, ma possono essere osservati i prezzi che l’agente paga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.</a:t>
            </a:r>
            <a:endParaRPr lang="it-IT" altLang="it-IT" sz="2000" dirty="0"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2000" dirty="0">
                <a:cs typeface="Times New Roman" panose="02020603050405020304" pitchFamily="18" charset="0"/>
              </a:rPr>
              <a:t>Concetto di “disponibilità  a pagare”: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l’utilità marginale</a:t>
            </a:r>
            <a:r>
              <a:rPr lang="it-IT" altLang="it-IT" sz="2000" dirty="0">
                <a:cs typeface="Times New Roman" panose="02020603050405020304" pitchFamily="18" charset="0"/>
              </a:rPr>
              <a:t> può essere misurata in termini della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quantità di moneta </a:t>
            </a:r>
            <a:r>
              <a:rPr lang="it-IT" altLang="it-IT" sz="2000" dirty="0">
                <a:cs typeface="Times New Roman" panose="02020603050405020304" pitchFamily="18" charset="0"/>
              </a:rPr>
              <a:t>che un determinato consumatore è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disposto a sacrificare</a:t>
            </a:r>
            <a:r>
              <a:rPr lang="it-IT" alt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it-IT" altLang="it-IT" sz="2000" dirty="0">
                <a:cs typeface="Times New Roman" panose="02020603050405020304" pitchFamily="18" charset="0"/>
              </a:rPr>
              <a:t>per ottenere una unità di bene in più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.</a:t>
            </a:r>
            <a:endParaRPr lang="it-IT" altLang="it-IT" sz="2000" dirty="0"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2000" dirty="0">
                <a:cs typeface="Times New Roman" panose="02020603050405020304" pitchFamily="18" charset="0"/>
              </a:rPr>
              <a:t>(tale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quantità di moneta </a:t>
            </a:r>
            <a:r>
              <a:rPr lang="it-IT" altLang="it-IT" sz="2000" dirty="0">
                <a:cs typeface="Times New Roman" panose="02020603050405020304" pitchFamily="18" charset="0"/>
              </a:rPr>
              <a:t>è un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indice</a:t>
            </a:r>
            <a:r>
              <a:rPr lang="it-IT" alt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dell’utilità</a:t>
            </a:r>
            <a:r>
              <a:rPr lang="it-IT" alt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it-IT" altLang="it-IT" sz="2000" dirty="0">
                <a:cs typeface="Times New Roman" panose="02020603050405020304" pitchFamily="18" charset="0"/>
              </a:rPr>
              <a:t>attribuita all’unità aggiuntiva di bene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).</a:t>
            </a:r>
          </a:p>
          <a:p>
            <a:r>
              <a:rPr lang="it-IT" altLang="it-IT" sz="2000" dirty="0" smtClean="0">
                <a:cs typeface="Times New Roman" panose="02020603050405020304" pitchFamily="18" charset="0"/>
              </a:rPr>
              <a:t>Affinché la </a:t>
            </a:r>
            <a:r>
              <a:rPr lang="it-IT" altLang="it-IT" sz="2000" dirty="0">
                <a:cs typeface="Times New Roman" panose="02020603050405020304" pitchFamily="18" charset="0"/>
              </a:rPr>
              <a:t>moneta possa essere considerata una buona</a:t>
            </a:r>
          </a:p>
          <a:p>
            <a:r>
              <a:rPr lang="it-IT" altLang="it-IT" sz="2000" dirty="0">
                <a:cs typeface="Times New Roman" panose="02020603050405020304" pitchFamily="18" charset="0"/>
              </a:rPr>
              <a:t>unità di misura, occorre presupporre che abbia una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utilità </a:t>
            </a:r>
            <a:r>
              <a:rPr lang="it-IT" alt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marginale </a:t>
            </a:r>
            <a:r>
              <a:rPr lang="it-IT" altLang="it-IT" sz="2000" dirty="0">
                <a:cs typeface="Times New Roman" panose="02020603050405020304" pitchFamily="18" charset="0"/>
              </a:rPr>
              <a:t>(</a:t>
            </a:r>
            <a:r>
              <a:rPr lang="it-IT" altLang="it-IT" sz="2000" dirty="0" err="1">
                <a:cs typeface="Times New Roman" panose="02020603050405020304" pitchFamily="18" charset="0"/>
              </a:rPr>
              <a:t>MU</a:t>
            </a:r>
            <a:r>
              <a:rPr lang="it-IT" altLang="it-IT" sz="2000" baseline="-30000" dirty="0" err="1">
                <a:cs typeface="Times New Roman" panose="02020603050405020304" pitchFamily="18" charset="0"/>
              </a:rPr>
              <a:t>m</a:t>
            </a:r>
            <a:r>
              <a:rPr lang="it-IT" altLang="it-IT" sz="2000" dirty="0">
                <a:cs typeface="Times New Roman" panose="02020603050405020304" pitchFamily="18" charset="0"/>
              </a:rPr>
              <a:t>) </a:t>
            </a:r>
            <a:r>
              <a:rPr lang="it-IT" alt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costante</a:t>
            </a:r>
            <a:r>
              <a:rPr lang="it-IT" altLang="it-IT" sz="2000" b="1" dirty="0" smtClean="0">
                <a:cs typeface="Times New Roman" panose="02020603050405020304" pitchFamily="18" charset="0"/>
              </a:rPr>
              <a:t> 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al variare della spesa sostenuta 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per 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il bene. </a:t>
            </a:r>
            <a:r>
              <a:rPr lang="it-IT" altLang="it-IT" sz="2000" dirty="0">
                <a:cs typeface="Times New Roman" panose="02020603050405020304" pitchFamily="18" charset="0"/>
              </a:rPr>
              <a:t>Marshall la assume come </a:t>
            </a:r>
            <a:r>
              <a:rPr lang="it-IT" altLang="it-IT" sz="2000" dirty="0" smtClean="0">
                <a:cs typeface="Times New Roman" panose="02020603050405020304" pitchFamily="18" charset="0"/>
              </a:rPr>
              <a:t>ipotesi (mercato del thè)</a:t>
            </a:r>
            <a:endParaRPr lang="it-IT" altLang="it-IT" sz="2000" dirty="0"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altLang="it-IT" sz="2000" dirty="0" smtClean="0"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200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1439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Prezzi e utilità marginale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Definizione</a:t>
            </a:r>
            <a:r>
              <a:rPr lang="it-IT" altLang="it-IT" dirty="0">
                <a:cs typeface="Times New Roman" panose="02020603050405020304" pitchFamily="18" charset="0"/>
              </a:rPr>
              <a:t>: </a:t>
            </a:r>
            <a:r>
              <a:rPr lang="it-IT" altLang="it-IT" i="1" dirty="0">
                <a:cs typeface="Times New Roman" panose="02020603050405020304" pitchFamily="18" charset="0"/>
              </a:rPr>
              <a:t>prezzo marginale di domanda</a:t>
            </a:r>
            <a:r>
              <a:rPr lang="it-IT" altLang="it-IT" dirty="0">
                <a:cs typeface="Times New Roman" panose="02020603050405020304" pitchFamily="18" charset="0"/>
              </a:rPr>
              <a:t> (</a:t>
            </a:r>
            <a:r>
              <a:rPr lang="it-IT" altLang="it-IT" i="1" dirty="0" err="1">
                <a:cs typeface="Times New Roman" panose="02020603050405020304" pitchFamily="18" charset="0"/>
              </a:rPr>
              <a:t>p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mx</a:t>
            </a:r>
            <a:r>
              <a:rPr lang="it-IT" altLang="it-IT" dirty="0">
                <a:cs typeface="Times New Roman" panose="02020603050405020304" pitchFamily="18" charset="0"/>
              </a:rPr>
              <a:t>) = prezzo massimo che un determinato consumatore è disposto a pagare per ottenere una unità aggiuntiva (</a:t>
            </a:r>
            <a:r>
              <a:rPr lang="it-IT" altLang="it-IT" i="1" dirty="0">
                <a:cs typeface="Times New Roman" panose="02020603050405020304" pitchFamily="18" charset="0"/>
              </a:rPr>
              <a:t>x</a:t>
            </a:r>
            <a:r>
              <a:rPr lang="it-IT" altLang="it-IT" dirty="0">
                <a:cs typeface="Times New Roman" panose="02020603050405020304" pitchFamily="18" charset="0"/>
              </a:rPr>
              <a:t>) di un determinato bene. </a:t>
            </a:r>
          </a:p>
          <a:p>
            <a:r>
              <a:rPr lang="it-IT" altLang="it-IT" dirty="0">
                <a:cs typeface="Times New Roman" panose="02020603050405020304" pitchFamily="18" charset="0"/>
              </a:rPr>
              <a:t>In equilibrio il consumatore acquista quella quantità </a:t>
            </a:r>
            <a:r>
              <a:rPr lang="it-IT" altLang="it-IT" i="1" dirty="0">
                <a:cs typeface="Times New Roman" panose="02020603050405020304" pitchFamily="18" charset="0"/>
              </a:rPr>
              <a:t>x</a:t>
            </a:r>
            <a:r>
              <a:rPr lang="it-IT" altLang="it-IT" dirty="0">
                <a:cs typeface="Times New Roman" panose="02020603050405020304" pitchFamily="18" charset="0"/>
              </a:rPr>
              <a:t> di merce in corrispondenza della quale </a:t>
            </a:r>
            <a:r>
              <a:rPr lang="it-IT" altLang="it-IT" i="1" dirty="0" err="1">
                <a:cs typeface="Times New Roman" panose="02020603050405020304" pitchFamily="18" charset="0"/>
              </a:rPr>
              <a:t>p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mx</a:t>
            </a:r>
            <a:r>
              <a:rPr lang="it-IT" altLang="it-IT" i="1" dirty="0">
                <a:cs typeface="Times New Roman" panose="02020603050405020304" pitchFamily="18" charset="0"/>
              </a:rPr>
              <a:t> </a:t>
            </a:r>
            <a:r>
              <a:rPr lang="it-IT" altLang="it-IT" dirty="0">
                <a:cs typeface="Times New Roman" panose="02020603050405020304" pitchFamily="18" charset="0"/>
              </a:rPr>
              <a:t>è uguale al </a:t>
            </a:r>
            <a:r>
              <a:rPr lang="it-IT" altLang="it-IT" i="1" dirty="0">
                <a:cs typeface="Times New Roman" panose="02020603050405020304" pitchFamily="18" charset="0"/>
              </a:rPr>
              <a:t>prezzo di mercato</a:t>
            </a:r>
            <a:r>
              <a:rPr lang="it-IT" altLang="it-IT" dirty="0">
                <a:cs typeface="Times New Roman" panose="02020603050405020304" pitchFamily="18" charset="0"/>
              </a:rPr>
              <a:t> del bene (</a:t>
            </a:r>
            <a:r>
              <a:rPr lang="it-IT" altLang="it-IT" i="1" dirty="0" err="1">
                <a:cs typeface="Times New Roman" panose="02020603050405020304" pitchFamily="18" charset="0"/>
              </a:rPr>
              <a:t>p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x</a:t>
            </a:r>
            <a:r>
              <a:rPr lang="it-IT" altLang="it-IT" dirty="0" smtClean="0">
                <a:cs typeface="Times New Roman" panose="02020603050405020304" pitchFamily="18" charset="0"/>
              </a:rPr>
              <a:t>).</a:t>
            </a:r>
            <a:endParaRPr lang="it-IT" altLang="it-IT" dirty="0">
              <a:cs typeface="Times New Roman" panose="02020603050405020304" pitchFamily="18" charset="0"/>
            </a:endParaRPr>
          </a:p>
          <a:p>
            <a:r>
              <a:rPr lang="it-IT" altLang="it-IT" dirty="0">
                <a:cs typeface="Times New Roman" panose="02020603050405020304" pitchFamily="18" charset="0"/>
              </a:rPr>
              <a:t>Ora, </a:t>
            </a:r>
            <a:r>
              <a:rPr lang="it-IT" altLang="it-IT" i="1" dirty="0" err="1">
                <a:cs typeface="Times New Roman" panose="02020603050405020304" pitchFamily="18" charset="0"/>
              </a:rPr>
              <a:t>p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mx</a:t>
            </a:r>
            <a:r>
              <a:rPr lang="it-IT" altLang="it-IT" i="1" dirty="0">
                <a:cs typeface="Times New Roman" panose="02020603050405020304" pitchFamily="18" charset="0"/>
              </a:rPr>
              <a:t> </a:t>
            </a:r>
            <a:r>
              <a:rPr lang="it-IT" altLang="it-IT" dirty="0">
                <a:cs typeface="Times New Roman" panose="02020603050405020304" pitchFamily="18" charset="0"/>
              </a:rPr>
              <a:t>è uguale per definizione al rapporto tra l’utilità marginale del bene (</a:t>
            </a:r>
            <a:r>
              <a:rPr lang="it-IT" altLang="it-IT" i="1" dirty="0" err="1">
                <a:cs typeface="Times New Roman" panose="02020603050405020304" pitchFamily="18" charset="0"/>
              </a:rPr>
              <a:t>MU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x</a:t>
            </a:r>
            <a:r>
              <a:rPr lang="it-IT" altLang="it-IT" dirty="0">
                <a:cs typeface="Times New Roman" panose="02020603050405020304" pitchFamily="18" charset="0"/>
              </a:rPr>
              <a:t>) e l’utilità marginale della </a:t>
            </a:r>
            <a:r>
              <a:rPr lang="it-IT" altLang="it-IT" dirty="0" smtClean="0">
                <a:cs typeface="Times New Roman" panose="02020603050405020304" pitchFamily="18" charset="0"/>
              </a:rPr>
              <a:t>moneta che si cede </a:t>
            </a:r>
            <a:r>
              <a:rPr lang="it-IT" altLang="it-IT" dirty="0">
                <a:cs typeface="Times New Roman" panose="02020603050405020304" pitchFamily="18" charset="0"/>
              </a:rPr>
              <a:t>(</a:t>
            </a:r>
            <a:r>
              <a:rPr lang="it-IT" altLang="it-IT" i="1" dirty="0" err="1">
                <a:cs typeface="Times New Roman" panose="02020603050405020304" pitchFamily="18" charset="0"/>
              </a:rPr>
              <a:t>MU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m</a:t>
            </a:r>
            <a:r>
              <a:rPr lang="it-IT" altLang="it-IT" dirty="0" smtClean="0">
                <a:cs typeface="Times New Roman" panose="02020603050405020304" pitchFamily="18" charset="0"/>
              </a:rPr>
              <a:t>). Questo perché il consumatore massimizza la sua utilità. </a:t>
            </a:r>
            <a:r>
              <a:rPr lang="it-IT" altLang="it-IT" dirty="0">
                <a:cs typeface="Times New Roman" panose="02020603050405020304" pitchFamily="18" charset="0"/>
              </a:rPr>
              <a:t>Ne segue che in equilibrio</a:t>
            </a:r>
            <a:r>
              <a:rPr lang="it-IT" altLang="it-IT" dirty="0" smtClean="0">
                <a:cs typeface="Times New Roman" panose="02020603050405020304" pitchFamily="18" charset="0"/>
              </a:rPr>
              <a:t>:</a:t>
            </a:r>
            <a:endParaRPr lang="it-IT" altLang="it-IT" dirty="0">
              <a:cs typeface="Times New Roman" panose="02020603050405020304" pitchFamily="18" charset="0"/>
            </a:endParaRPr>
          </a:p>
          <a:p>
            <a:r>
              <a:rPr lang="fr-FR" altLang="it-IT" i="1" dirty="0">
                <a:cs typeface="Times New Roman" panose="02020603050405020304" pitchFamily="18" charset="0"/>
              </a:rPr>
              <a:t>p</a:t>
            </a:r>
            <a:r>
              <a:rPr lang="fr-FR" altLang="it-IT" i="1" baseline="-30000" dirty="0">
                <a:cs typeface="Times New Roman" panose="02020603050405020304" pitchFamily="18" charset="0"/>
              </a:rPr>
              <a:t>x</a:t>
            </a:r>
            <a:r>
              <a:rPr lang="fr-FR" altLang="it-IT" i="1" dirty="0">
                <a:cs typeface="Times New Roman" panose="02020603050405020304" pitchFamily="18" charset="0"/>
              </a:rPr>
              <a:t> = </a:t>
            </a:r>
            <a:r>
              <a:rPr lang="fr-FR" altLang="it-IT" i="1" dirty="0" err="1">
                <a:cs typeface="Times New Roman" panose="02020603050405020304" pitchFamily="18" charset="0"/>
              </a:rPr>
              <a:t>p</a:t>
            </a:r>
            <a:r>
              <a:rPr lang="fr-FR" altLang="it-IT" i="1" baseline="-30000" dirty="0" err="1">
                <a:cs typeface="Times New Roman" panose="02020603050405020304" pitchFamily="18" charset="0"/>
              </a:rPr>
              <a:t>mx</a:t>
            </a:r>
            <a:r>
              <a:rPr lang="fr-FR" altLang="it-IT" i="1" dirty="0">
                <a:cs typeface="Times New Roman" panose="02020603050405020304" pitchFamily="18" charset="0"/>
              </a:rPr>
              <a:t> = </a:t>
            </a:r>
            <a:r>
              <a:rPr lang="fr-FR" altLang="it-IT" i="1" dirty="0" err="1">
                <a:cs typeface="Times New Roman" panose="02020603050405020304" pitchFamily="18" charset="0"/>
              </a:rPr>
              <a:t>MU</a:t>
            </a:r>
            <a:r>
              <a:rPr lang="fr-FR" altLang="it-IT" i="1" baseline="-30000" dirty="0" err="1">
                <a:cs typeface="Times New Roman" panose="02020603050405020304" pitchFamily="18" charset="0"/>
              </a:rPr>
              <a:t>x</a:t>
            </a:r>
            <a:r>
              <a:rPr lang="fr-FR" altLang="it-IT" i="1" dirty="0">
                <a:cs typeface="Times New Roman" panose="02020603050405020304" pitchFamily="18" charset="0"/>
              </a:rPr>
              <a:t>/</a:t>
            </a:r>
            <a:r>
              <a:rPr lang="fr-FR" altLang="it-IT" i="1" dirty="0" err="1">
                <a:cs typeface="Times New Roman" panose="02020603050405020304" pitchFamily="18" charset="0"/>
              </a:rPr>
              <a:t>MU</a:t>
            </a:r>
            <a:r>
              <a:rPr lang="fr-FR" altLang="it-IT" i="1" baseline="-30000" dirty="0" err="1">
                <a:cs typeface="Times New Roman" panose="02020603050405020304" pitchFamily="18" charset="0"/>
              </a:rPr>
              <a:t>m</a:t>
            </a:r>
            <a:r>
              <a:rPr lang="fr-FR" altLang="it-IT" baseline="-30000" dirty="0">
                <a:cs typeface="Times New Roman" panose="02020603050405020304" pitchFamily="18" charset="0"/>
              </a:rPr>
              <a:t>			</a:t>
            </a:r>
            <a:r>
              <a:rPr lang="fr-FR" altLang="it-IT" dirty="0">
                <a:cs typeface="Times New Roman" panose="02020603050405020304" pitchFamily="18" charset="0"/>
              </a:rPr>
              <a:t>[1</a:t>
            </a:r>
            <a:r>
              <a:rPr lang="fr-FR" altLang="it-IT" dirty="0" smtClean="0">
                <a:cs typeface="Times New Roman" panose="02020603050405020304" pitchFamily="18" charset="0"/>
              </a:rPr>
              <a:t>]</a:t>
            </a:r>
            <a:endParaRPr lang="fr-FR" altLang="it-IT" dirty="0">
              <a:cs typeface="Times New Roman" panose="02020603050405020304" pitchFamily="18" charset="0"/>
            </a:endParaRPr>
          </a:p>
          <a:p>
            <a:r>
              <a:rPr lang="fr-FR" altLang="it-IT" dirty="0">
                <a:cs typeface="Times New Roman" panose="02020603050405020304" pitchFamily="18" charset="0"/>
              </a:rPr>
              <a:t>Se l’</a:t>
            </a:r>
            <a:r>
              <a:rPr lang="fr-FR" altLang="it-IT" dirty="0" err="1">
                <a:cs typeface="Times New Roman" panose="02020603050405020304" pitchFamily="18" charset="0"/>
              </a:rPr>
              <a:t>utilià</a:t>
            </a:r>
            <a:r>
              <a:rPr lang="fr-FR" altLang="it-IT" dirty="0">
                <a:cs typeface="Times New Roman" panose="02020603050405020304" pitchFamily="18" charset="0"/>
              </a:rPr>
              <a:t> </a:t>
            </a:r>
            <a:r>
              <a:rPr lang="fr-FR" altLang="it-IT" dirty="0" err="1">
                <a:cs typeface="Times New Roman" panose="02020603050405020304" pitchFamily="18" charset="0"/>
              </a:rPr>
              <a:t>margianle</a:t>
            </a:r>
            <a:r>
              <a:rPr lang="fr-FR" altLang="it-IT" dirty="0">
                <a:cs typeface="Times New Roman" panose="02020603050405020304" pitchFamily="18" charset="0"/>
              </a:rPr>
              <a:t> </a:t>
            </a:r>
            <a:r>
              <a:rPr lang="fr-FR" altLang="it-IT" dirty="0" err="1">
                <a:cs typeface="Times New Roman" panose="02020603050405020304" pitchFamily="18" charset="0"/>
              </a:rPr>
              <a:t>del</a:t>
            </a:r>
            <a:r>
              <a:rPr lang="fr-FR" altLang="it-IT" dirty="0">
                <a:cs typeface="Times New Roman" panose="02020603050405020304" pitchFamily="18" charset="0"/>
              </a:rPr>
              <a:t> bene è 10 e l’</a:t>
            </a:r>
            <a:r>
              <a:rPr lang="fr-FR" altLang="it-IT" dirty="0" err="1">
                <a:cs typeface="Times New Roman" panose="02020603050405020304" pitchFamily="18" charset="0"/>
              </a:rPr>
              <a:t>utilità</a:t>
            </a:r>
            <a:r>
              <a:rPr lang="fr-FR" altLang="it-IT" dirty="0">
                <a:cs typeface="Times New Roman" panose="02020603050405020304" pitchFamily="18" charset="0"/>
              </a:rPr>
              <a:t> marginale </a:t>
            </a:r>
            <a:r>
              <a:rPr lang="fr-FR" altLang="it-IT" dirty="0" err="1">
                <a:cs typeface="Times New Roman" panose="02020603050405020304" pitchFamily="18" charset="0"/>
              </a:rPr>
              <a:t>della</a:t>
            </a:r>
            <a:r>
              <a:rPr lang="fr-FR" altLang="it-IT" dirty="0">
                <a:cs typeface="Times New Roman" panose="02020603050405020304" pitchFamily="18" charset="0"/>
              </a:rPr>
              <a:t> </a:t>
            </a:r>
            <a:r>
              <a:rPr lang="fr-FR" altLang="it-IT" dirty="0" err="1">
                <a:cs typeface="Times New Roman" panose="02020603050405020304" pitchFamily="18" charset="0"/>
              </a:rPr>
              <a:t>moneta</a:t>
            </a:r>
            <a:r>
              <a:rPr lang="fr-FR" altLang="it-IT" dirty="0">
                <a:cs typeface="Times New Roman" panose="02020603050405020304" pitchFamily="18" charset="0"/>
              </a:rPr>
              <a:t> è 2, il </a:t>
            </a:r>
            <a:r>
              <a:rPr lang="fr-FR" altLang="it-IT" dirty="0" err="1">
                <a:cs typeface="Times New Roman" panose="02020603050405020304" pitchFamily="18" charset="0"/>
              </a:rPr>
              <a:t>prezzo</a:t>
            </a:r>
            <a:r>
              <a:rPr lang="fr-FR" altLang="it-IT" dirty="0">
                <a:cs typeface="Times New Roman" panose="02020603050405020304" pitchFamily="18" charset="0"/>
              </a:rPr>
              <a:t> marginale è 5. 1 </a:t>
            </a:r>
            <a:r>
              <a:rPr lang="fr-FR" altLang="it-IT" dirty="0" err="1">
                <a:cs typeface="Times New Roman" panose="02020603050405020304" pitchFamily="18" charset="0"/>
              </a:rPr>
              <a:t>unità</a:t>
            </a:r>
            <a:r>
              <a:rPr lang="fr-FR" altLang="it-IT" dirty="0">
                <a:cs typeface="Times New Roman" panose="02020603050405020304" pitchFamily="18" charset="0"/>
              </a:rPr>
              <a:t> </a:t>
            </a:r>
            <a:r>
              <a:rPr lang="fr-FR" altLang="it-IT" dirty="0" err="1">
                <a:cs typeface="Times New Roman" panose="02020603050405020304" pitchFamily="18" charset="0"/>
              </a:rPr>
              <a:t>del</a:t>
            </a:r>
            <a:r>
              <a:rPr lang="fr-FR" altLang="it-IT" dirty="0">
                <a:cs typeface="Times New Roman" panose="02020603050405020304" pitchFamily="18" charset="0"/>
              </a:rPr>
              <a:t> bene ha la </a:t>
            </a:r>
            <a:r>
              <a:rPr lang="fr-FR" altLang="it-IT" dirty="0" err="1">
                <a:cs typeface="Times New Roman" panose="02020603050405020304" pitchFamily="18" charset="0"/>
              </a:rPr>
              <a:t>stessa</a:t>
            </a:r>
            <a:r>
              <a:rPr lang="fr-FR" altLang="it-IT" dirty="0">
                <a:cs typeface="Times New Roman" panose="02020603050405020304" pitchFamily="18" charset="0"/>
              </a:rPr>
              <a:t> </a:t>
            </a:r>
            <a:r>
              <a:rPr lang="fr-FR" altLang="it-IT" dirty="0" err="1">
                <a:cs typeface="Times New Roman" panose="02020603050405020304" pitchFamily="18" charset="0"/>
              </a:rPr>
              <a:t>utilità</a:t>
            </a:r>
            <a:r>
              <a:rPr lang="fr-FR" altLang="it-IT" dirty="0">
                <a:cs typeface="Times New Roman" panose="02020603050405020304" pitchFamily="18" charset="0"/>
              </a:rPr>
              <a:t> di 5 </a:t>
            </a:r>
            <a:r>
              <a:rPr lang="fr-FR" altLang="it-IT" dirty="0" err="1">
                <a:cs typeface="Times New Roman" panose="02020603050405020304" pitchFamily="18" charset="0"/>
              </a:rPr>
              <a:t>unità</a:t>
            </a:r>
            <a:r>
              <a:rPr lang="fr-FR" altLang="it-IT" dirty="0">
                <a:cs typeface="Times New Roman" panose="02020603050405020304" pitchFamily="18" charset="0"/>
              </a:rPr>
              <a:t> di </a:t>
            </a:r>
            <a:r>
              <a:rPr lang="fr-FR" altLang="it-IT" dirty="0" err="1">
                <a:cs typeface="Times New Roman" panose="02020603050405020304" pitchFamily="18" charset="0"/>
              </a:rPr>
              <a:t>moneta</a:t>
            </a:r>
            <a:endParaRPr lang="it-IT" altLang="it-IT" dirty="0"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53110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>La curva di domanda decrescente</a:t>
            </a:r>
            <a:endParaRPr lang="it-IT" sz="3600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dirty="0">
                <a:cs typeface="Times New Roman" panose="02020603050405020304" pitchFamily="18" charset="0"/>
              </a:rPr>
              <a:t>La [1] può essere scritta</a:t>
            </a:r>
            <a:r>
              <a:rPr lang="it-IT" altLang="it-IT" dirty="0" smtClean="0">
                <a:cs typeface="Times New Roman" panose="02020603050405020304" pitchFamily="18" charset="0"/>
              </a:rPr>
              <a:t>:</a:t>
            </a:r>
            <a:endParaRPr lang="it-IT" altLang="it-IT" dirty="0">
              <a:cs typeface="Times New Roman" panose="02020603050405020304" pitchFamily="18" charset="0"/>
            </a:endParaRPr>
          </a:p>
          <a:p>
            <a:r>
              <a:rPr lang="it-IT" altLang="it-IT" i="1" dirty="0" err="1">
                <a:cs typeface="Times New Roman" panose="02020603050405020304" pitchFamily="18" charset="0"/>
              </a:rPr>
              <a:t>MU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x</a:t>
            </a:r>
            <a:r>
              <a:rPr lang="it-IT" altLang="it-IT" i="1" dirty="0">
                <a:cs typeface="Times New Roman" panose="02020603050405020304" pitchFamily="18" charset="0"/>
              </a:rPr>
              <a:t> = </a:t>
            </a:r>
            <a:r>
              <a:rPr lang="it-IT" altLang="it-IT" i="1" dirty="0" err="1">
                <a:cs typeface="Times New Roman" panose="02020603050405020304" pitchFamily="18" charset="0"/>
              </a:rPr>
              <a:t>p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x</a:t>
            </a:r>
            <a:r>
              <a:rPr lang="it-IT" altLang="it-IT" i="1" dirty="0">
                <a:cs typeface="Times New Roman" panose="02020603050405020304" pitchFamily="18" charset="0"/>
              </a:rPr>
              <a:t> </a:t>
            </a:r>
            <a:r>
              <a:rPr lang="it-IT" altLang="it-IT" i="1" dirty="0" err="1" smtClean="0">
                <a:cs typeface="Times New Roman" panose="02020603050405020304" pitchFamily="18" charset="0"/>
              </a:rPr>
              <a:t>MU</a:t>
            </a:r>
            <a:r>
              <a:rPr lang="it-IT" altLang="it-IT" i="1" baseline="-30000" dirty="0" err="1" smtClean="0">
                <a:cs typeface="Times New Roman" panose="02020603050405020304" pitchFamily="18" charset="0"/>
              </a:rPr>
              <a:t>m</a:t>
            </a:r>
            <a:r>
              <a:rPr lang="it-IT" altLang="it-IT" dirty="0">
                <a:cs typeface="Times New Roman" panose="02020603050405020304" pitchFamily="18" charset="0"/>
              </a:rPr>
              <a:t> </a:t>
            </a:r>
          </a:p>
          <a:p>
            <a:r>
              <a:rPr lang="it-IT" altLang="it-IT" dirty="0">
                <a:cs typeface="Times New Roman" panose="02020603050405020304" pitchFamily="18" charset="0"/>
              </a:rPr>
              <a:t>Ora, se </a:t>
            </a:r>
            <a:r>
              <a:rPr lang="it-IT" altLang="it-IT" i="1" dirty="0" err="1">
                <a:cs typeface="Times New Roman" panose="02020603050405020304" pitchFamily="18" charset="0"/>
              </a:rPr>
              <a:t>p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x</a:t>
            </a:r>
            <a:r>
              <a:rPr lang="it-IT" altLang="it-IT" dirty="0">
                <a:cs typeface="Times New Roman" panose="02020603050405020304" pitchFamily="18" charset="0"/>
              </a:rPr>
              <a:t> si riduce ne deriva che </a:t>
            </a:r>
            <a:r>
              <a:rPr lang="it-IT" altLang="it-IT" i="1" dirty="0" err="1">
                <a:cs typeface="Times New Roman" panose="02020603050405020304" pitchFamily="18" charset="0"/>
              </a:rPr>
              <a:t>Mu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x</a:t>
            </a:r>
            <a:r>
              <a:rPr lang="it-IT" altLang="it-IT" i="1" baseline="-30000" dirty="0">
                <a:cs typeface="Times New Roman" panose="02020603050405020304" pitchFamily="18" charset="0"/>
              </a:rPr>
              <a:t> </a:t>
            </a:r>
            <a:r>
              <a:rPr lang="it-IT" altLang="it-IT" i="1" dirty="0">
                <a:cs typeface="Times New Roman" panose="02020603050405020304" pitchFamily="18" charset="0"/>
                <a:sym typeface="Symbol" panose="05050102010706020507" pitchFamily="18" charset="2"/>
              </a:rPr>
              <a:t></a:t>
            </a:r>
            <a:r>
              <a:rPr lang="it-IT" altLang="it-IT" i="1" dirty="0">
                <a:cs typeface="Times New Roman" panose="02020603050405020304" pitchFamily="18" charset="0"/>
              </a:rPr>
              <a:t> </a:t>
            </a:r>
            <a:r>
              <a:rPr lang="it-IT" altLang="it-IT" i="1" dirty="0" err="1">
                <a:cs typeface="Times New Roman" panose="02020603050405020304" pitchFamily="18" charset="0"/>
              </a:rPr>
              <a:t>p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x</a:t>
            </a:r>
            <a:r>
              <a:rPr lang="it-IT" altLang="it-IT" i="1" dirty="0">
                <a:cs typeface="Times New Roman" panose="02020603050405020304" pitchFamily="18" charset="0"/>
              </a:rPr>
              <a:t> </a:t>
            </a:r>
            <a:r>
              <a:rPr lang="it-IT" altLang="it-IT" i="1" dirty="0" err="1">
                <a:cs typeface="Times New Roman" panose="02020603050405020304" pitchFamily="18" charset="0"/>
              </a:rPr>
              <a:t>MU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m</a:t>
            </a:r>
            <a:r>
              <a:rPr lang="it-IT" altLang="it-IT" dirty="0">
                <a:cs typeface="Times New Roman" panose="02020603050405020304" pitchFamily="18" charset="0"/>
              </a:rPr>
              <a:t>. </a:t>
            </a:r>
          </a:p>
          <a:p>
            <a:r>
              <a:rPr lang="it-IT" altLang="it-IT" dirty="0">
                <a:cs typeface="Times New Roman" panose="02020603050405020304" pitchFamily="18" charset="0"/>
              </a:rPr>
              <a:t>Per ritornare all’eguaglianza occorre che il consumatore acquisti una maggiore quantità del bene: ciò, in virtù del principio della utilità marginale decrescente, determina una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riduzione di </a:t>
            </a:r>
            <a:r>
              <a:rPr lang="it-IT" altLang="it-IT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MU</a:t>
            </a:r>
            <a:r>
              <a:rPr lang="it-IT" altLang="it-IT" b="1" i="1" baseline="-30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x</a:t>
            </a:r>
            <a:r>
              <a:rPr lang="it-IT" altLang="it-IT" dirty="0">
                <a:cs typeface="Times New Roman" panose="02020603050405020304" pitchFamily="18" charset="0"/>
              </a:rPr>
              <a:t>.</a:t>
            </a:r>
          </a:p>
          <a:p>
            <a:r>
              <a:rPr lang="it-IT" altLang="it-IT" dirty="0">
                <a:cs typeface="Times New Roman" panose="02020603050405020304" pitchFamily="18" charset="0"/>
              </a:rPr>
              <a:t>La [1] può anche essere scritta come: </a:t>
            </a:r>
            <a:r>
              <a:rPr lang="it-IT" altLang="it-IT" i="1" dirty="0" err="1">
                <a:cs typeface="Times New Roman" panose="02020603050405020304" pitchFamily="18" charset="0"/>
              </a:rPr>
              <a:t>Mu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x</a:t>
            </a:r>
            <a:r>
              <a:rPr lang="it-IT" altLang="it-IT" i="1" dirty="0">
                <a:cs typeface="Times New Roman" panose="02020603050405020304" pitchFamily="18" charset="0"/>
              </a:rPr>
              <a:t>/</a:t>
            </a:r>
            <a:r>
              <a:rPr lang="it-IT" altLang="it-IT" i="1" dirty="0" err="1">
                <a:cs typeface="Times New Roman" panose="02020603050405020304" pitchFamily="18" charset="0"/>
              </a:rPr>
              <a:t>p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x</a:t>
            </a:r>
            <a:r>
              <a:rPr lang="it-IT" altLang="it-IT" i="1" dirty="0">
                <a:cs typeface="Times New Roman" panose="02020603050405020304" pitchFamily="18" charset="0"/>
              </a:rPr>
              <a:t>  = </a:t>
            </a:r>
            <a:r>
              <a:rPr lang="it-IT" altLang="it-IT" i="1" dirty="0" err="1">
                <a:cs typeface="Times New Roman" panose="02020603050405020304" pitchFamily="18" charset="0"/>
              </a:rPr>
              <a:t>Mu</a:t>
            </a:r>
            <a:r>
              <a:rPr lang="it-IT" altLang="it-IT" i="1" baseline="-30000" dirty="0" err="1">
                <a:cs typeface="Times New Roman" panose="02020603050405020304" pitchFamily="18" charset="0"/>
              </a:rPr>
              <a:t>m</a:t>
            </a:r>
            <a:r>
              <a:rPr lang="it-IT" altLang="it-IT" i="1" baseline="-30000" dirty="0">
                <a:cs typeface="Times New Roman" panose="02020603050405020304" pitchFamily="18" charset="0"/>
              </a:rPr>
              <a:t>. </a:t>
            </a:r>
            <a:r>
              <a:rPr lang="it-IT" altLang="it-IT" dirty="0">
                <a:cs typeface="Times New Roman" panose="02020603050405020304" pitchFamily="18" charset="0"/>
              </a:rPr>
              <a:t>Poiché per definizione il prezzo della moneta è 1, questo equivale alla seconda legge di </a:t>
            </a:r>
            <a:r>
              <a:rPr lang="it-IT" altLang="it-IT" dirty="0" err="1">
                <a:cs typeface="Times New Roman" panose="02020603050405020304" pitchFamily="18" charset="0"/>
              </a:rPr>
              <a:t>Gossen</a:t>
            </a:r>
            <a:r>
              <a:rPr lang="it-IT" altLang="it-IT" dirty="0">
                <a:cs typeface="Times New Roman" panose="02020603050405020304" pitchFamily="18" charset="0"/>
              </a:rPr>
              <a:t>.</a:t>
            </a:r>
          </a:p>
          <a:p>
            <a:r>
              <a:rPr lang="it-IT" altLang="it-IT" dirty="0">
                <a:cs typeface="Times New Roman" panose="02020603050405020304" pitchFamily="18" charset="0"/>
              </a:rPr>
              <a:t>Abbiamo dunque </a:t>
            </a:r>
            <a:r>
              <a:rPr lang="it-IT" altLang="it-IT" dirty="0" smtClean="0">
                <a:cs typeface="Times New Roman" panose="02020603050405020304" pitchFamily="18" charset="0"/>
              </a:rPr>
              <a:t>una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dimostrazione della pendenza negativa della curva di domanda</a:t>
            </a:r>
            <a:r>
              <a:rPr lang="it-IT" altLang="it-IT" dirty="0" smtClean="0">
                <a:cs typeface="Times New Roman" panose="02020603050405020304" pitchFamily="18" charset="0"/>
              </a:rPr>
              <a:t>.</a:t>
            </a:r>
            <a:endParaRPr lang="it-IT" altLang="it-IT" dirty="0">
              <a:cs typeface="Times New Roman" panose="02020603050405020304" pitchFamily="18" charset="0"/>
            </a:endParaRPr>
          </a:p>
          <a:p>
            <a:r>
              <a:rPr lang="it-IT" altLang="it-IT" dirty="0">
                <a:cs typeface="Times New Roman" panose="02020603050405020304" pitchFamily="18" charset="0"/>
              </a:rPr>
              <a:t>Sommando le varie schede di domanda individuali, si perviene alla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domanda di mercato </a:t>
            </a:r>
            <a:r>
              <a:rPr lang="it-IT" altLang="it-IT" dirty="0">
                <a:cs typeface="Times New Roman" panose="02020603050405020304" pitchFamily="18" charset="0"/>
              </a:rPr>
              <a:t>relativa a un determinato bene.</a:t>
            </a:r>
          </a:p>
          <a:p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marshalliana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872528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standard1" id="{F5A22A2B-E51B-475F-84C7-D89BE8CE3FAE}" vid="{B2DF5379-E974-4B83-B6F5-DA0F426903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Presentazione standard</Template>
  <TotalTime>257</TotalTime>
  <Words>2293</Words>
  <Application>Microsoft Office PowerPoint</Application>
  <PresentationFormat>Presentazione su schermo (4:3)</PresentationFormat>
  <Paragraphs>256</Paragraphs>
  <Slides>24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3" baseType="lpstr">
      <vt:lpstr>Arial</vt:lpstr>
      <vt:lpstr>Arial Black</vt:lpstr>
      <vt:lpstr>Arial Italic</vt:lpstr>
      <vt:lpstr>Calibri</vt:lpstr>
      <vt:lpstr>Symbol</vt:lpstr>
      <vt:lpstr>Times New Roman</vt:lpstr>
      <vt:lpstr>Wingdings</vt:lpstr>
      <vt:lpstr>Slide_DirezioneAmministrativa_UNIMC</vt:lpstr>
      <vt:lpstr>Presentazione</vt:lpstr>
      <vt:lpstr>Alfred marshall</vt:lpstr>
      <vt:lpstr>La biografia</vt:lpstr>
      <vt:lpstr>Il metodo nella economia marshalliana</vt:lpstr>
      <vt:lpstr>L’equilibrio parziale</vt:lpstr>
      <vt:lpstr>Gli obiettivi sociali</vt:lpstr>
      <vt:lpstr>La teoria del valore</vt:lpstr>
      <vt:lpstr>Teoria della domanda</vt:lpstr>
      <vt:lpstr>Prezzi e utilità marginale</vt:lpstr>
      <vt:lpstr>La curva di domanda decrescente</vt:lpstr>
      <vt:lpstr>Teoria dell’offerta</vt:lpstr>
      <vt:lpstr>Le curve di domanda e offerta</vt:lpstr>
      <vt:lpstr>L’analisi periodale</vt:lpstr>
      <vt:lpstr>Il breve periodo</vt:lpstr>
      <vt:lpstr>Il lungo periodo</vt:lpstr>
      <vt:lpstr>L’equilibrio in Marshall e Walras</vt:lpstr>
      <vt:lpstr>Presentazione standard di PowerPoint</vt:lpstr>
      <vt:lpstr>Presentazione standard di PowerPoint</vt:lpstr>
      <vt:lpstr>Il surplus o rendita del consumatore</vt:lpstr>
      <vt:lpstr>La rappresentazione grafica</vt:lpstr>
      <vt:lpstr>L’economia marshalliana</vt:lpstr>
      <vt:lpstr>I distretti industriali</vt:lpstr>
      <vt:lpstr>La critica di Sraffa </vt:lpstr>
      <vt:lpstr>La teoria monetaria</vt:lpstr>
      <vt:lpstr>La visione di Marshall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ALFRED MARSHALL (1842-1924)</dc:title>
  <dc:creator>stefano.perri</dc:creator>
  <cp:lastModifiedBy>Stefano Perri</cp:lastModifiedBy>
  <cp:revision>27</cp:revision>
  <cp:lastPrinted>2018-05-10T08:26:50Z</cp:lastPrinted>
  <dcterms:created xsi:type="dcterms:W3CDTF">2018-05-09T08:41:52Z</dcterms:created>
  <dcterms:modified xsi:type="dcterms:W3CDTF">2020-11-18T15:45:52Z</dcterms:modified>
</cp:coreProperties>
</file>